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1"/>
  </p:sldMasterIdLst>
  <p:notesMasterIdLst>
    <p:notesMasterId r:id="rId18"/>
  </p:notesMasterIdLst>
  <p:sldIdLst>
    <p:sldId id="262" r:id="rId2"/>
    <p:sldId id="267" r:id="rId3"/>
    <p:sldId id="268" r:id="rId4"/>
    <p:sldId id="270" r:id="rId5"/>
    <p:sldId id="269" r:id="rId6"/>
    <p:sldId id="281" r:id="rId7"/>
    <p:sldId id="272" r:id="rId8"/>
    <p:sldId id="276" r:id="rId9"/>
    <p:sldId id="279" r:id="rId10"/>
    <p:sldId id="282" r:id="rId11"/>
    <p:sldId id="275" r:id="rId12"/>
    <p:sldId id="283" r:id="rId13"/>
    <p:sldId id="284" r:id="rId14"/>
    <p:sldId id="289" r:id="rId15"/>
    <p:sldId id="290" r:id="rId16"/>
    <p:sldId id="29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694"/>
  </p:normalViewPr>
  <p:slideViewPr>
    <p:cSldViewPr snapToGrid="0" snapToObjects="1">
      <p:cViewPr varScale="1">
        <p:scale>
          <a:sx n="121" d="100"/>
          <a:sy n="121" d="100"/>
        </p:scale>
        <p:origin x="9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D1367-B986-4324-9D94-414F0AF08F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146BD4-0406-4EDE-8781-D622AB6E0AB6}">
      <dgm:prSet/>
      <dgm:spPr/>
      <dgm:t>
        <a:bodyPr/>
        <a:lstStyle/>
        <a:p>
          <a:r>
            <a:rPr lang="nl-NL" dirty="0"/>
            <a:t>Interessant bij een tekst waarin er sprake is van oorzaak en gevolg of een opeenvolging van gebeurtenissen die met elkaar verband houden bv </a:t>
          </a:r>
          <a:r>
            <a:rPr lang="nl-NL" i="1" dirty="0"/>
            <a:t>oorzaak van een vulkaanuitbarsting, aanloop naar de tweede WO..</a:t>
          </a:r>
          <a:endParaRPr lang="en-US" i="1" dirty="0"/>
        </a:p>
      </dgm:t>
    </dgm:pt>
    <dgm:pt modelId="{25618DE6-251F-4CD6-BC49-58F74816AA8B}" type="parTrans" cxnId="{4E879E9D-D828-4CBB-94E3-8147F8DDBABC}">
      <dgm:prSet/>
      <dgm:spPr/>
      <dgm:t>
        <a:bodyPr/>
        <a:lstStyle/>
        <a:p>
          <a:endParaRPr lang="en-US"/>
        </a:p>
      </dgm:t>
    </dgm:pt>
    <dgm:pt modelId="{48FCBBF7-CB81-41BB-B014-366BB6EBCF1D}" type="sibTrans" cxnId="{4E879E9D-D828-4CBB-94E3-8147F8DDBABC}">
      <dgm:prSet/>
      <dgm:spPr/>
      <dgm:t>
        <a:bodyPr/>
        <a:lstStyle/>
        <a:p>
          <a:endParaRPr lang="en-US"/>
        </a:p>
      </dgm:t>
    </dgm:pt>
    <dgm:pt modelId="{7BF242F9-D421-405B-BE4D-7951C55A6D0D}">
      <dgm:prSet/>
      <dgm:spPr/>
      <dgm:t>
        <a:bodyPr/>
        <a:lstStyle/>
        <a:p>
          <a:r>
            <a:rPr lang="nl-NL" dirty="0"/>
            <a:t>Optie om de letterlijke gebeurtenissen uit de tekst rood te kleuren en mogelijke inferenties blauw.</a:t>
          </a:r>
          <a:endParaRPr lang="en-US" dirty="0"/>
        </a:p>
      </dgm:t>
    </dgm:pt>
    <dgm:pt modelId="{0DC27908-2489-4D7F-A0A7-06432AFE1929}" type="parTrans" cxnId="{5FAC5815-42B5-462B-AB18-8E39A1554050}">
      <dgm:prSet/>
      <dgm:spPr/>
      <dgm:t>
        <a:bodyPr/>
        <a:lstStyle/>
        <a:p>
          <a:endParaRPr lang="en-US"/>
        </a:p>
      </dgm:t>
    </dgm:pt>
    <dgm:pt modelId="{48F4870F-B824-420A-985B-C9D8ECE57602}" type="sibTrans" cxnId="{5FAC5815-42B5-462B-AB18-8E39A1554050}">
      <dgm:prSet/>
      <dgm:spPr/>
      <dgm:t>
        <a:bodyPr/>
        <a:lstStyle/>
        <a:p>
          <a:endParaRPr lang="en-US"/>
        </a:p>
      </dgm:t>
    </dgm:pt>
    <dgm:pt modelId="{903BC532-B04B-E441-955F-5C6E57E840DA}" type="pres">
      <dgm:prSet presAssocID="{8D7D1367-B986-4324-9D94-414F0AF08FA2}" presName="linear" presStyleCnt="0">
        <dgm:presLayoutVars>
          <dgm:animLvl val="lvl"/>
          <dgm:resizeHandles val="exact"/>
        </dgm:presLayoutVars>
      </dgm:prSet>
      <dgm:spPr/>
    </dgm:pt>
    <dgm:pt modelId="{BC16B254-FFD8-F646-80D3-0B901F421C22}" type="pres">
      <dgm:prSet presAssocID="{F0146BD4-0406-4EDE-8781-D622AB6E0AB6}" presName="parentText" presStyleLbl="node1" presStyleIdx="0" presStyleCnt="2" custScaleY="74011">
        <dgm:presLayoutVars>
          <dgm:chMax val="0"/>
          <dgm:bulletEnabled val="1"/>
        </dgm:presLayoutVars>
      </dgm:prSet>
      <dgm:spPr/>
    </dgm:pt>
    <dgm:pt modelId="{D36381BA-6575-C545-B3CB-C9C049DC5740}" type="pres">
      <dgm:prSet presAssocID="{48FCBBF7-CB81-41BB-B014-366BB6EBCF1D}" presName="spacer" presStyleCnt="0"/>
      <dgm:spPr/>
    </dgm:pt>
    <dgm:pt modelId="{042990E3-79F7-534B-B385-C919F419EEBD}" type="pres">
      <dgm:prSet presAssocID="{7BF242F9-D421-405B-BE4D-7951C55A6D0D}" presName="parentText" presStyleLbl="node1" presStyleIdx="1" presStyleCnt="2" custScaleY="54698">
        <dgm:presLayoutVars>
          <dgm:chMax val="0"/>
          <dgm:bulletEnabled val="1"/>
        </dgm:presLayoutVars>
      </dgm:prSet>
      <dgm:spPr/>
    </dgm:pt>
  </dgm:ptLst>
  <dgm:cxnLst>
    <dgm:cxn modelId="{D05BC60C-5A97-C746-9378-4ABBDD288E30}" type="presOf" srcId="{F0146BD4-0406-4EDE-8781-D622AB6E0AB6}" destId="{BC16B254-FFD8-F646-80D3-0B901F421C22}" srcOrd="0" destOrd="0" presId="urn:microsoft.com/office/officeart/2005/8/layout/vList2"/>
    <dgm:cxn modelId="{5FAC5815-42B5-462B-AB18-8E39A1554050}" srcId="{8D7D1367-B986-4324-9D94-414F0AF08FA2}" destId="{7BF242F9-D421-405B-BE4D-7951C55A6D0D}" srcOrd="1" destOrd="0" parTransId="{0DC27908-2489-4D7F-A0A7-06432AFE1929}" sibTransId="{48F4870F-B824-420A-985B-C9D8ECE57602}"/>
    <dgm:cxn modelId="{4E879E9D-D828-4CBB-94E3-8147F8DDBABC}" srcId="{8D7D1367-B986-4324-9D94-414F0AF08FA2}" destId="{F0146BD4-0406-4EDE-8781-D622AB6E0AB6}" srcOrd="0" destOrd="0" parTransId="{25618DE6-251F-4CD6-BC49-58F74816AA8B}" sibTransId="{48FCBBF7-CB81-41BB-B014-366BB6EBCF1D}"/>
    <dgm:cxn modelId="{22E6A6C6-4298-F445-9639-E756667E5B54}" type="presOf" srcId="{7BF242F9-D421-405B-BE4D-7951C55A6D0D}" destId="{042990E3-79F7-534B-B385-C919F419EEBD}" srcOrd="0" destOrd="0" presId="urn:microsoft.com/office/officeart/2005/8/layout/vList2"/>
    <dgm:cxn modelId="{40B0A7D1-4481-7841-9F63-11D9327AE8C0}" type="presOf" srcId="{8D7D1367-B986-4324-9D94-414F0AF08FA2}" destId="{903BC532-B04B-E441-955F-5C6E57E840DA}" srcOrd="0" destOrd="0" presId="urn:microsoft.com/office/officeart/2005/8/layout/vList2"/>
    <dgm:cxn modelId="{3459F4D3-54CC-4C46-AF29-07A221AA5375}" type="presParOf" srcId="{903BC532-B04B-E441-955F-5C6E57E840DA}" destId="{BC16B254-FFD8-F646-80D3-0B901F421C22}" srcOrd="0" destOrd="0" presId="urn:microsoft.com/office/officeart/2005/8/layout/vList2"/>
    <dgm:cxn modelId="{AC5ADE54-FF01-884B-8BA3-2778FCBDCE3B}" type="presParOf" srcId="{903BC532-B04B-E441-955F-5C6E57E840DA}" destId="{D36381BA-6575-C545-B3CB-C9C049DC5740}" srcOrd="1" destOrd="0" presId="urn:microsoft.com/office/officeart/2005/8/layout/vList2"/>
    <dgm:cxn modelId="{88A3404B-3EBC-2547-9078-EEF77A41C1F7}" type="presParOf" srcId="{903BC532-B04B-E441-955F-5C6E57E840DA}" destId="{042990E3-79F7-534B-B385-C919F419EE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6B254-FFD8-F646-80D3-0B901F421C22}">
      <dsp:nvSpPr>
        <dsp:cNvPr id="0" name=""/>
        <dsp:cNvSpPr/>
      </dsp:nvSpPr>
      <dsp:spPr>
        <a:xfrm>
          <a:off x="0" y="180000"/>
          <a:ext cx="5393361" cy="25111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Interessant bij een tekst waarin er sprake is van oorzaak en gevolg of een opeenvolging van gebeurtenissen die met elkaar verband houden bv </a:t>
          </a:r>
          <a:r>
            <a:rPr lang="nl-NL" sz="2400" i="1" kern="1200" dirty="0"/>
            <a:t>oorzaak van een vulkaanuitbarsting, aanloop naar de tweede WO..</a:t>
          </a:r>
          <a:endParaRPr lang="en-US" sz="2400" i="1" kern="1200" dirty="0"/>
        </a:p>
      </dsp:txBody>
      <dsp:txXfrm>
        <a:off x="122586" y="302586"/>
        <a:ext cx="5148189" cy="2266021"/>
      </dsp:txXfrm>
    </dsp:sp>
    <dsp:sp modelId="{042990E3-79F7-534B-B385-C919F419EEBD}">
      <dsp:nvSpPr>
        <dsp:cNvPr id="0" name=""/>
        <dsp:cNvSpPr/>
      </dsp:nvSpPr>
      <dsp:spPr>
        <a:xfrm>
          <a:off x="0" y="2774714"/>
          <a:ext cx="5393361" cy="18559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Optie om de letterlijke gebeurtenissen uit de tekst rood te kleuren en mogelijke inferenties blauw.</a:t>
          </a:r>
          <a:endParaRPr lang="en-US" sz="2400" kern="1200" dirty="0"/>
        </a:p>
      </dsp:txBody>
      <dsp:txXfrm>
        <a:off x="90598" y="2865312"/>
        <a:ext cx="5212165" cy="1674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3510C-5281-8A44-9159-8F125FC9F702}" type="datetimeFigureOut">
              <a:rPr lang="nl-NL" smtClean="0"/>
              <a:t>19-08-2023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D1D8C-4352-F044-985E-AD77FFA2885C}" type="slidenum">
              <a:rPr lang="nl-NL" smtClean="0"/>
              <a:t>‹nr.›</a:t>
            </a:fld>
            <a:endParaRPr lang="nl-NL"/>
          </a:p>
        </p:txBody>
      </p:sp>
    </p:spTree>
    <p:extLst>
      <p:ext uri="{BB962C8B-B14F-4D97-AF65-F5344CB8AC3E}">
        <p14:creationId xmlns:p14="http://schemas.microsoft.com/office/powerpoint/2010/main" val="258239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1AD1D8C-4352-F044-985E-AD77FFA2885C}" type="slidenum">
              <a:rPr lang="nl-NL" smtClean="0"/>
              <a:t>8</a:t>
            </a:fld>
            <a:endParaRPr lang="nl-NL"/>
          </a:p>
        </p:txBody>
      </p:sp>
    </p:spTree>
    <p:extLst>
      <p:ext uri="{BB962C8B-B14F-4D97-AF65-F5344CB8AC3E}">
        <p14:creationId xmlns:p14="http://schemas.microsoft.com/office/powerpoint/2010/main" val="153516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2B7CB-9C12-2244-B2D1-406A4BC8DA5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DB005BA-30B6-F740-A918-2BF10CAAEA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C0B430-CFA0-944A-88D8-A196740B5F74}"/>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5" name="Tijdelijke aanduiding voor voettekst 4">
            <a:extLst>
              <a:ext uri="{FF2B5EF4-FFF2-40B4-BE49-F238E27FC236}">
                <a16:creationId xmlns:a16="http://schemas.microsoft.com/office/drawing/2014/main" id="{3E825577-9868-7C40-BA52-4CE33622FAAE}"/>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F102E2A6-1200-024F-9A06-D0776FD66D30}"/>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367663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A3A8F-583E-3C4C-BDC0-2EA1809742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EF21053-DA09-0747-A5F0-9A8AC54CBCE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05AF23-8E7A-6D41-AA50-86EB639CFA5E}"/>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5" name="Tijdelijke aanduiding voor voettekst 4">
            <a:extLst>
              <a:ext uri="{FF2B5EF4-FFF2-40B4-BE49-F238E27FC236}">
                <a16:creationId xmlns:a16="http://schemas.microsoft.com/office/drawing/2014/main" id="{58F8CC61-EE12-6B4B-8A77-D9CD75E36E3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AAE8895-697B-A542-86F1-1A7F033295E3}"/>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920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F339243-03A4-EA4D-87B6-5A16D64CF9F5}"/>
              </a:ext>
            </a:extLst>
          </p:cNvPr>
          <p:cNvSpPr>
            <a:spLocks noGrp="1"/>
          </p:cNvSpPr>
          <p:nvPr>
            <p:ph type="title" orient="vert"/>
          </p:nvPr>
        </p:nvSpPr>
        <p:spPr>
          <a:xfrm>
            <a:off x="8724901"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138A623-BB7C-C443-AABF-60AF619B088F}"/>
              </a:ext>
            </a:extLst>
          </p:cNvPr>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518655-5619-774F-BE6C-B441AF4006CA}"/>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5" name="Tijdelijke aanduiding voor voettekst 4">
            <a:extLst>
              <a:ext uri="{FF2B5EF4-FFF2-40B4-BE49-F238E27FC236}">
                <a16:creationId xmlns:a16="http://schemas.microsoft.com/office/drawing/2014/main" id="{C57E8D7E-23FD-8344-B09D-191BDACC62A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1F34EDA-B19F-2E4E-AFD3-0664FE9CEADB}"/>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232480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FF199-0F18-1345-AB78-9248BC68EB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3ACF603-7630-7943-A1A0-A12FCDC2F7B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D0E073-8504-6941-A214-4A5A8664F7C3}"/>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5" name="Tijdelijke aanduiding voor voettekst 4">
            <a:extLst>
              <a:ext uri="{FF2B5EF4-FFF2-40B4-BE49-F238E27FC236}">
                <a16:creationId xmlns:a16="http://schemas.microsoft.com/office/drawing/2014/main" id="{DF4E9413-E440-4D4C-BABD-508A9C3D1DD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B37E6F4-33E5-B645-A007-A6FEB39B953E}"/>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82271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2F7FE-5BD3-A342-A8D0-5BBE072DAC9C}"/>
              </a:ext>
            </a:extLst>
          </p:cNvPr>
          <p:cNvSpPr>
            <a:spLocks noGrp="1"/>
          </p:cNvSpPr>
          <p:nvPr>
            <p:ph type="title"/>
          </p:nvPr>
        </p:nvSpPr>
        <p:spPr>
          <a:xfrm>
            <a:off x="831851" y="1709740"/>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0F8AECB-EA57-AC4F-A4FA-7B44B5C6C74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15F379F-B476-4A48-A4E7-C0ECA089084F}"/>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5" name="Tijdelijke aanduiding voor voettekst 4">
            <a:extLst>
              <a:ext uri="{FF2B5EF4-FFF2-40B4-BE49-F238E27FC236}">
                <a16:creationId xmlns:a16="http://schemas.microsoft.com/office/drawing/2014/main" id="{A4A1ED7C-E034-BD43-B0FD-A4ABC970623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4B8FD22-D268-D849-B427-7220F94F83D8}"/>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59596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2423E-1FC1-0942-B9C5-F399C53021D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FC5DAE8-CEB9-1D41-B8CA-28627671B6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DA0682D-7AA3-C641-8E90-70067BF33EF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AE18317-C803-2043-ADE5-4A15C7FBB61E}"/>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6" name="Tijdelijke aanduiding voor voettekst 5">
            <a:extLst>
              <a:ext uri="{FF2B5EF4-FFF2-40B4-BE49-F238E27FC236}">
                <a16:creationId xmlns:a16="http://schemas.microsoft.com/office/drawing/2014/main" id="{3BB75A39-2914-474B-957F-542C9F030599}"/>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2DF95BCC-2430-2F40-91D0-ACAC51F382FA}"/>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108650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14CDE-F63E-9144-B9D8-66E0922EC1CA}"/>
              </a:ext>
            </a:extLst>
          </p:cNvPr>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2DD7597-AFEE-D54F-84FA-1D7ACD7B93E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23C565-6512-564C-8C42-CCE3752B4951}"/>
              </a:ext>
            </a:extLst>
          </p:cNvPr>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FCE8A11-59B8-1B45-8160-0752407937D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6A1CE97-632E-1247-BA3E-61EE862FA0BD}"/>
              </a:ext>
            </a:extLst>
          </p:cNvPr>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46F0B8-4399-B84B-8B36-7481348E160E}"/>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8" name="Tijdelijke aanduiding voor voettekst 7">
            <a:extLst>
              <a:ext uri="{FF2B5EF4-FFF2-40B4-BE49-F238E27FC236}">
                <a16:creationId xmlns:a16="http://schemas.microsoft.com/office/drawing/2014/main" id="{0F41717C-DF82-1B4A-8CCE-6489D7908C93}"/>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83418FC9-6687-D649-8940-0BBCD879B8F3}"/>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12665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45850-2E20-304D-BDAE-226418D8253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440FB91-1BB0-AF4B-844C-7B35BBC7F793}"/>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4" name="Tijdelijke aanduiding voor voettekst 3">
            <a:extLst>
              <a:ext uri="{FF2B5EF4-FFF2-40B4-BE49-F238E27FC236}">
                <a16:creationId xmlns:a16="http://schemas.microsoft.com/office/drawing/2014/main" id="{40DC83BA-5E2E-0245-AFB5-0F47A798038D}"/>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15F9133-87C7-B94D-9177-ED9355061B4F}"/>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132149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EA8EFB-7EEC-2149-A09F-4FAB35049899}"/>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3" name="Tijdelijke aanduiding voor voettekst 2">
            <a:extLst>
              <a:ext uri="{FF2B5EF4-FFF2-40B4-BE49-F238E27FC236}">
                <a16:creationId xmlns:a16="http://schemas.microsoft.com/office/drawing/2014/main" id="{D3E15013-DEF8-6E48-944C-6174D8D128CB}"/>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E525BF90-2847-9243-BB7A-2F7FF507877D}"/>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59206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59C8C-9A44-7F4A-9AFE-5907EAA8C2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3D44B7D-CA5E-7843-A5D7-09D45CE8BC4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F48CD4E-0A98-9E4D-874B-AC765A152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0525D5-E8C8-FF45-831E-E47C87F7C6C1}"/>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6" name="Tijdelijke aanduiding voor voettekst 5">
            <a:extLst>
              <a:ext uri="{FF2B5EF4-FFF2-40B4-BE49-F238E27FC236}">
                <a16:creationId xmlns:a16="http://schemas.microsoft.com/office/drawing/2014/main" id="{A4FC79E1-7A2E-C344-AD5D-2B5B78211487}"/>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6E52476C-6A66-EF49-8440-3E7A5DC32CF4}"/>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451167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CEE52-1777-C04E-9103-2E59A19AAE7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71DD243-E7EC-5B43-B8D9-9B6D6B2CBE35}"/>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705B1F0-A12F-9E4C-BF0C-BF7D29DA2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50702C4-6A5D-B249-9822-BB3F5880F650}"/>
              </a:ext>
            </a:extLst>
          </p:cNvPr>
          <p:cNvSpPr>
            <a:spLocks noGrp="1"/>
          </p:cNvSpPr>
          <p:nvPr>
            <p:ph type="dt" sz="half" idx="10"/>
          </p:nvPr>
        </p:nvSpPr>
        <p:spPr/>
        <p:txBody>
          <a:bodyPr/>
          <a:lstStyle/>
          <a:p>
            <a:fld id="{82EDB8D0-98ED-4B86-9D5F-E61ADC70144D}" type="datetimeFigureOut">
              <a:rPr lang="en-US" smtClean="0"/>
              <a:pPr/>
              <a:t>8/19/23</a:t>
            </a:fld>
            <a:endParaRPr lang="en-US" dirty="0"/>
          </a:p>
        </p:txBody>
      </p:sp>
      <p:sp>
        <p:nvSpPr>
          <p:cNvPr id="6" name="Tijdelijke aanduiding voor voettekst 5">
            <a:extLst>
              <a:ext uri="{FF2B5EF4-FFF2-40B4-BE49-F238E27FC236}">
                <a16:creationId xmlns:a16="http://schemas.microsoft.com/office/drawing/2014/main" id="{5BEC5CD3-0703-1043-8A60-75AD43BD58C9}"/>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1F85A094-FDEE-9C4B-8A1C-12C833747201}"/>
              </a:ext>
            </a:extLst>
          </p:cNvPr>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325965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15C43E3-3FE7-3248-9BED-380DF4BE7CF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A2FE1E7-551F-824C-B4F9-E0723CAC58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C6EBE4-8190-D540-9AE0-60D019EEEBD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8/19/23</a:t>
            </a:fld>
            <a:endParaRPr lang="en-US" dirty="0"/>
          </a:p>
        </p:txBody>
      </p:sp>
      <p:sp>
        <p:nvSpPr>
          <p:cNvPr id="5" name="Tijdelijke aanduiding voor voettekst 4">
            <a:extLst>
              <a:ext uri="{FF2B5EF4-FFF2-40B4-BE49-F238E27FC236}">
                <a16:creationId xmlns:a16="http://schemas.microsoft.com/office/drawing/2014/main" id="{9609E627-13D3-244B-8FD9-052AB95AA5D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79C71194-4401-A746-87DA-61289BD7132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358587690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bibliotheekkortrijk.blogspot.com/2011/08/zomer-van-het-spannende-boek-2011_16.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document.doc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document1.docx"/><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document2.doc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busybrainsatsea.blogspot.com/2012/02/venn-diagramswhale-sharks.html"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CC2D75A-42FA-2448-978E-9C0062381883}"/>
              </a:ext>
            </a:extLst>
          </p:cNvPr>
          <p:cNvSpPr>
            <a:spLocks noGrp="1"/>
          </p:cNvSpPr>
          <p:nvPr>
            <p:ph type="title"/>
          </p:nvPr>
        </p:nvSpPr>
        <p:spPr>
          <a:xfrm>
            <a:off x="966952" y="1204108"/>
            <a:ext cx="2669406" cy="1781175"/>
          </a:xfrm>
          <a:prstGeom prst="ellipse">
            <a:avLst/>
          </a:prstGeom>
        </p:spPr>
        <p:txBody>
          <a:bodyPr vert="horz" lIns="91440" tIns="45720" rIns="91440" bIns="45720" rtlCol="0">
            <a:normAutofit/>
          </a:bodyPr>
          <a:lstStyle/>
          <a:p>
            <a:r>
              <a:rPr lang="en-US" sz="2500" kern="1200">
                <a:solidFill>
                  <a:srgbClr val="FFFFFF"/>
                </a:solidFill>
                <a:latin typeface="+mj-lt"/>
                <a:ea typeface="+mj-ea"/>
                <a:cs typeface="+mj-cs"/>
              </a:rPr>
              <a:t>Het </a:t>
            </a:r>
            <a:r>
              <a:rPr lang="en-US" sz="2500">
                <a:solidFill>
                  <a:srgbClr val="FFFFFF"/>
                </a:solidFill>
              </a:rPr>
              <a:t>e</a:t>
            </a:r>
            <a:r>
              <a:rPr lang="en-US" sz="2500" kern="1200">
                <a:solidFill>
                  <a:srgbClr val="FFFFFF"/>
                </a:solidFill>
                <a:latin typeface="+mj-lt"/>
                <a:ea typeface="+mj-ea"/>
                <a:cs typeface="+mj-cs"/>
              </a:rPr>
              <a:t>envoudige basisschema</a:t>
            </a:r>
          </a:p>
        </p:txBody>
      </p:sp>
      <p:sp>
        <p:nvSpPr>
          <p:cNvPr id="9" name="Content Placeholder 8">
            <a:extLst>
              <a:ext uri="{FF2B5EF4-FFF2-40B4-BE49-F238E27FC236}">
                <a16:creationId xmlns:a16="http://schemas.microsoft.com/office/drawing/2014/main" id="{C73112D6-4A3B-4EC3-8C9B-5448AA24444A}"/>
              </a:ext>
            </a:extLst>
          </p:cNvPr>
          <p:cNvSpPr>
            <a:spLocks noGrp="1"/>
          </p:cNvSpPr>
          <p:nvPr>
            <p:ph idx="1"/>
          </p:nvPr>
        </p:nvSpPr>
        <p:spPr>
          <a:xfrm>
            <a:off x="966951" y="3355130"/>
            <a:ext cx="2669407" cy="2427333"/>
          </a:xfrm>
        </p:spPr>
        <p:txBody>
          <a:bodyPr>
            <a:normAutofit/>
          </a:bodyPr>
          <a:lstStyle/>
          <a:p>
            <a:endParaRPr lang="en-US" sz="1600"/>
          </a:p>
        </p:txBody>
      </p:sp>
      <p:pic>
        <p:nvPicPr>
          <p:cNvPr id="5" name="Tijdelijke aanduiding voor inhoud 4">
            <a:extLst>
              <a:ext uri="{FF2B5EF4-FFF2-40B4-BE49-F238E27FC236}">
                <a16:creationId xmlns:a16="http://schemas.microsoft.com/office/drawing/2014/main" id="{7B2509DD-976F-E44E-B89C-C522749CE2A6}"/>
              </a:ext>
            </a:extLst>
          </p:cNvPr>
          <p:cNvPicPr>
            <a:picLocks noChangeAspect="1"/>
          </p:cNvPicPr>
          <p:nvPr/>
        </p:nvPicPr>
        <p:blipFill>
          <a:blip r:embed="rId2"/>
          <a:stretch>
            <a:fillRect/>
          </a:stretch>
        </p:blipFill>
        <p:spPr>
          <a:xfrm>
            <a:off x="4794401" y="952500"/>
            <a:ext cx="6639124" cy="4829963"/>
          </a:xfrm>
          <a:prstGeom prst="rect">
            <a:avLst/>
          </a:prstGeom>
        </p:spPr>
      </p:pic>
    </p:spTree>
    <p:extLst>
      <p:ext uri="{BB962C8B-B14F-4D97-AF65-F5344CB8AC3E}">
        <p14:creationId xmlns:p14="http://schemas.microsoft.com/office/powerpoint/2010/main" val="393234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27D844-492E-F845-8044-A2016716B200}"/>
              </a:ext>
            </a:extLst>
          </p:cNvPr>
          <p:cNvSpPr>
            <a:spLocks noGrp="1"/>
          </p:cNvSpPr>
          <p:nvPr>
            <p:ph type="title"/>
          </p:nvPr>
        </p:nvSpPr>
        <p:spPr>
          <a:xfrm>
            <a:off x="469557" y="1742304"/>
            <a:ext cx="3694670" cy="3509318"/>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Mindmap</a:t>
            </a:r>
            <a:r>
              <a:rPr lang="en-US" sz="2600" dirty="0">
                <a:solidFill>
                  <a:srgbClr val="FFFFFF"/>
                </a:solidFill>
              </a:rPr>
              <a:t>:</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een</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onderwerp</a:t>
            </a:r>
            <a:r>
              <a:rPr lang="en-US" sz="2600" kern="1200" dirty="0">
                <a:solidFill>
                  <a:srgbClr val="FFFFFF"/>
                </a:solidFill>
                <a:latin typeface="+mj-lt"/>
                <a:ea typeface="+mj-ea"/>
                <a:cs typeface="+mj-cs"/>
              </a:rPr>
              <a:t> met </a:t>
            </a:r>
            <a:r>
              <a:rPr lang="en-US" sz="2600" kern="1200" dirty="0" err="1">
                <a:solidFill>
                  <a:srgbClr val="FFFFFF"/>
                </a:solidFill>
                <a:latin typeface="+mj-lt"/>
                <a:ea typeface="+mj-ea"/>
                <a:cs typeface="+mj-cs"/>
              </a:rPr>
              <a:t>meerdere</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aspecten</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en</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kenmerken</a:t>
            </a:r>
            <a:endParaRPr lang="en-US" sz="2600" kern="1200" dirty="0">
              <a:solidFill>
                <a:srgbClr val="FFFFFF"/>
              </a:solidFill>
              <a:latin typeface="+mj-lt"/>
              <a:ea typeface="+mj-ea"/>
              <a:cs typeface="+mj-cs"/>
            </a:endParaRPr>
          </a:p>
        </p:txBody>
      </p:sp>
      <p:pic>
        <p:nvPicPr>
          <p:cNvPr id="5" name="Tijdelijke aanduiding voor inhoud 4">
            <a:extLst>
              <a:ext uri="{FF2B5EF4-FFF2-40B4-BE49-F238E27FC236}">
                <a16:creationId xmlns:a16="http://schemas.microsoft.com/office/drawing/2014/main" id="{817A6828-1456-0042-900F-13F11E89ADEA}"/>
              </a:ext>
            </a:extLst>
          </p:cNvPr>
          <p:cNvPicPr>
            <a:picLocks noGrp="1" noChangeAspect="1"/>
          </p:cNvPicPr>
          <p:nvPr>
            <p:ph idx="1"/>
          </p:nvPr>
        </p:nvPicPr>
        <p:blipFill>
          <a:blip r:embed="rId2"/>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135803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AC593B6-44DD-CB40-83DA-6ED1AABE3ECE}"/>
              </a:ext>
            </a:extLst>
          </p:cNvPr>
          <p:cNvPicPr>
            <a:picLocks noChangeAspect="1"/>
          </p:cNvPicPr>
          <p:nvPr/>
        </p:nvPicPr>
        <p:blipFill>
          <a:blip r:embed="rId2"/>
          <a:stretch>
            <a:fillRect/>
          </a:stretch>
        </p:blipFill>
        <p:spPr>
          <a:xfrm>
            <a:off x="1243533" y="0"/>
            <a:ext cx="9704934" cy="6858000"/>
          </a:xfrm>
          <a:prstGeom prst="rect">
            <a:avLst/>
          </a:prstGeom>
        </p:spPr>
      </p:pic>
    </p:spTree>
    <p:extLst>
      <p:ext uri="{BB962C8B-B14F-4D97-AF65-F5344CB8AC3E}">
        <p14:creationId xmlns:p14="http://schemas.microsoft.com/office/powerpoint/2010/main" val="352110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BB3EA8-D726-E943-98B7-2F78DD96220E}"/>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dirty="0" err="1"/>
              <a:t>Woordkennis</a:t>
            </a:r>
            <a:r>
              <a:rPr lang="en-US" sz="4000" dirty="0"/>
              <a:t>/concept-</a:t>
            </a:r>
            <a:r>
              <a:rPr lang="en-US" sz="4000" dirty="0" err="1"/>
              <a:t>uitbreiding</a:t>
            </a:r>
            <a:endParaRPr lang="en-US" sz="4000" dirty="0"/>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C01DB4CE-0F2D-8541-AADE-B7B2C1B23A97}"/>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en-US" sz="2000" dirty="0"/>
              <a:t>In de </a:t>
            </a:r>
            <a:r>
              <a:rPr lang="en-US" sz="2000" dirty="0" err="1"/>
              <a:t>tekst</a:t>
            </a:r>
            <a:r>
              <a:rPr lang="en-US" sz="2000" dirty="0"/>
              <a:t> </a:t>
            </a:r>
            <a:r>
              <a:rPr lang="en-US" sz="2000" dirty="0" err="1"/>
              <a:t>staat</a:t>
            </a:r>
            <a:r>
              <a:rPr lang="en-US" sz="2000" dirty="0"/>
              <a:t> ‘</a:t>
            </a:r>
            <a:r>
              <a:rPr lang="en-US" sz="2000" u="sng" dirty="0" err="1"/>
              <a:t>wandelen</a:t>
            </a:r>
            <a:r>
              <a:rPr lang="en-US" sz="2000" dirty="0"/>
              <a:t>’:</a:t>
            </a:r>
          </a:p>
          <a:p>
            <a:r>
              <a:rPr lang="en-US" sz="2000" i="1" dirty="0"/>
              <a:t>sluipen-slenteren-</a:t>
            </a:r>
            <a:r>
              <a:rPr lang="en-US" sz="2000" i="1" u="sng" dirty="0"/>
              <a:t>wandelen</a:t>
            </a:r>
            <a:r>
              <a:rPr lang="en-US" sz="2000" i="1" dirty="0"/>
              <a:t>-lopen-stappen-joggen-hardlopen-rennen-sprinten..</a:t>
            </a:r>
          </a:p>
          <a:p>
            <a:endParaRPr lang="en-US" sz="2000" dirty="0"/>
          </a:p>
          <a:p>
            <a:r>
              <a:rPr lang="en-US" sz="2000" dirty="0" err="1"/>
              <a:t>Leerlingen</a:t>
            </a:r>
            <a:r>
              <a:rPr lang="en-US" sz="2000" dirty="0"/>
              <a:t> </a:t>
            </a:r>
            <a:r>
              <a:rPr lang="en-US" sz="2000" dirty="0" err="1"/>
              <a:t>kunnen</a:t>
            </a:r>
            <a:r>
              <a:rPr lang="en-US" sz="2000" dirty="0"/>
              <a:t> </a:t>
            </a:r>
            <a:r>
              <a:rPr lang="en-US" sz="2000" dirty="0" err="1"/>
              <a:t>zelf</a:t>
            </a:r>
            <a:r>
              <a:rPr lang="en-US" sz="2000" dirty="0"/>
              <a:t> de trap </a:t>
            </a:r>
            <a:r>
              <a:rPr lang="en-US" sz="2000" dirty="0" err="1"/>
              <a:t>invullen</a:t>
            </a:r>
            <a:r>
              <a:rPr lang="en-US" sz="2000" dirty="0"/>
              <a:t> </a:t>
            </a:r>
            <a:r>
              <a:rPr lang="en-US" sz="2000" dirty="0" err="1"/>
              <a:t>en</a:t>
            </a:r>
            <a:r>
              <a:rPr lang="en-US" sz="2000" dirty="0"/>
              <a:t> </a:t>
            </a:r>
            <a:r>
              <a:rPr lang="en-US" sz="2000" dirty="0" err="1"/>
              <a:t>poberen</a:t>
            </a:r>
            <a:r>
              <a:rPr lang="en-US" sz="2000" dirty="0"/>
              <a:t> zo </a:t>
            </a:r>
            <a:r>
              <a:rPr lang="en-US" sz="2000" dirty="0" err="1"/>
              <a:t>veel</a:t>
            </a:r>
            <a:r>
              <a:rPr lang="en-US" sz="2000" dirty="0"/>
              <a:t> </a:t>
            </a:r>
            <a:r>
              <a:rPr lang="en-US" sz="2000" dirty="0" err="1"/>
              <a:t>mogelijk</a:t>
            </a:r>
            <a:r>
              <a:rPr lang="en-US" sz="2000" dirty="0"/>
              <a:t> </a:t>
            </a:r>
            <a:r>
              <a:rPr lang="en-US" sz="2000" dirty="0" err="1"/>
              <a:t>nuanceringen</a:t>
            </a:r>
            <a:r>
              <a:rPr lang="en-US" sz="2000" dirty="0"/>
              <a:t> van </a:t>
            </a:r>
            <a:r>
              <a:rPr lang="en-US" sz="2000" dirty="0" err="1"/>
              <a:t>voortbewegen</a:t>
            </a:r>
            <a:r>
              <a:rPr lang="en-US" sz="2000" dirty="0"/>
              <a:t> op twee </a:t>
            </a:r>
            <a:r>
              <a:rPr lang="en-US" sz="2000" dirty="0" err="1"/>
              <a:t>benen</a:t>
            </a:r>
            <a:r>
              <a:rPr lang="en-US" sz="2000" dirty="0"/>
              <a:t> </a:t>
            </a:r>
            <a:r>
              <a:rPr lang="en-US" sz="2000" dirty="0" err="1"/>
              <a:t>te</a:t>
            </a:r>
            <a:r>
              <a:rPr lang="en-US" sz="2000" dirty="0"/>
              <a:t> </a:t>
            </a:r>
            <a:r>
              <a:rPr lang="en-US" sz="2000" dirty="0" err="1"/>
              <a:t>bedenken</a:t>
            </a:r>
            <a:r>
              <a:rPr lang="en-US" sz="2000" dirty="0"/>
              <a:t> (</a:t>
            </a:r>
            <a:r>
              <a:rPr lang="en-US" sz="2000" dirty="0" err="1"/>
              <a:t>kan</a:t>
            </a:r>
            <a:r>
              <a:rPr lang="en-US" sz="2000" dirty="0"/>
              <a:t> </a:t>
            </a:r>
            <a:r>
              <a:rPr lang="en-US" sz="2000" dirty="0" err="1"/>
              <a:t>ook</a:t>
            </a:r>
            <a:r>
              <a:rPr lang="en-US" sz="2000" dirty="0"/>
              <a:t> </a:t>
            </a:r>
            <a:r>
              <a:rPr lang="en-US" sz="2000" dirty="0" err="1"/>
              <a:t>samen</a:t>
            </a:r>
            <a:r>
              <a:rPr lang="en-US" sz="2000" dirty="0"/>
              <a:t> of in </a:t>
            </a:r>
            <a:r>
              <a:rPr lang="en-US" sz="2000" dirty="0" err="1"/>
              <a:t>groep</a:t>
            </a:r>
            <a:r>
              <a:rPr lang="en-US" sz="2000" dirty="0"/>
              <a:t>).</a:t>
            </a:r>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F8660AC2-A50D-D84F-800C-E1EB0D152159}"/>
              </a:ext>
            </a:extLst>
          </p:cNvPr>
          <p:cNvPicPr>
            <a:picLocks noGrp="1" noChangeAspect="1"/>
          </p:cNvPicPr>
          <p:nvPr>
            <p:ph idx="1"/>
          </p:nvPr>
        </p:nvPicPr>
        <p:blipFill rotWithShape="1">
          <a:blip r:embed="rId2"/>
          <a:srcRect t="6610" b="23500"/>
          <a:stretch/>
        </p:blipFill>
        <p:spPr>
          <a:xfrm rot="5400000">
            <a:off x="6195067" y="424317"/>
            <a:ext cx="5259296" cy="6009366"/>
          </a:xfrm>
          <a:prstGeom prst="rect">
            <a:avLst/>
          </a:prstGeom>
        </p:spPr>
      </p:pic>
    </p:spTree>
    <p:extLst>
      <p:ext uri="{BB962C8B-B14F-4D97-AF65-F5344CB8AC3E}">
        <p14:creationId xmlns:p14="http://schemas.microsoft.com/office/powerpoint/2010/main" val="391217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3938E3E8-78B4-D04B-9088-F5E122DC0CDC}"/>
              </a:ext>
            </a:extLst>
          </p:cNvPr>
          <p:cNvSpPr>
            <a:spLocks noGrp="1"/>
          </p:cNvSpPr>
          <p:nvPr>
            <p:ph type="title"/>
          </p:nvPr>
        </p:nvSpPr>
        <p:spPr>
          <a:xfrm>
            <a:off x="7835104" y="1213968"/>
            <a:ext cx="3220127" cy="1782040"/>
          </a:xfrm>
        </p:spPr>
        <p:txBody>
          <a:bodyPr anchor="b">
            <a:normAutofit fontScale="90000"/>
          </a:bodyPr>
          <a:lstStyle/>
          <a:p>
            <a:r>
              <a:rPr lang="nl-NL" sz="3600" dirty="0">
                <a:solidFill>
                  <a:srgbClr val="FFFFFF"/>
                </a:solidFill>
              </a:rPr>
              <a:t>Uitwerking en vergelijking van personages in een verhaal of boek</a:t>
            </a:r>
          </a:p>
        </p:txBody>
      </p:sp>
      <p:pic>
        <p:nvPicPr>
          <p:cNvPr id="5" name="Tijdelijke aanduiding voor inhoud 4">
            <a:extLst>
              <a:ext uri="{FF2B5EF4-FFF2-40B4-BE49-F238E27FC236}">
                <a16:creationId xmlns:a16="http://schemas.microsoft.com/office/drawing/2014/main" id="{FC8315A9-8BB2-B64D-965C-C9D30AC85C56}"/>
              </a:ext>
            </a:extLst>
          </p:cNvPr>
          <p:cNvPicPr>
            <a:picLocks noChangeAspect="1"/>
          </p:cNvPicPr>
          <p:nvPr/>
        </p:nvPicPr>
        <p:blipFill rotWithShape="1">
          <a:blip r:embed="rId2"/>
          <a:srcRect l="1009" r="8929" b="2"/>
          <a:stretch/>
        </p:blipFill>
        <p:spPr>
          <a:xfrm>
            <a:off x="457046" y="573428"/>
            <a:ext cx="7373348" cy="5751172"/>
          </a:xfrm>
          <a:prstGeom prst="rect">
            <a:avLst/>
          </a:prstGeom>
        </p:spPr>
      </p:pic>
      <p:pic>
        <p:nvPicPr>
          <p:cNvPr id="7" name="Tijdelijke aanduiding voor inhoud 6" descr="Afbeelding met tekst, illustratie&#10;&#10;Automatisch gegenereerde beschrijving">
            <a:extLst>
              <a:ext uri="{FF2B5EF4-FFF2-40B4-BE49-F238E27FC236}">
                <a16:creationId xmlns:a16="http://schemas.microsoft.com/office/drawing/2014/main" id="{FC15C99A-C847-E646-B7A3-1BBF10AFF53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7834313" y="4118021"/>
            <a:ext cx="3265487" cy="1295309"/>
          </a:xfrm>
        </p:spPr>
      </p:pic>
      <p:sp>
        <p:nvSpPr>
          <p:cNvPr id="37"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kstvak 7">
            <a:extLst>
              <a:ext uri="{FF2B5EF4-FFF2-40B4-BE49-F238E27FC236}">
                <a16:creationId xmlns:a16="http://schemas.microsoft.com/office/drawing/2014/main" id="{939B778F-1281-F04A-B4A3-151335EFB02A}"/>
              </a:ext>
            </a:extLst>
          </p:cNvPr>
          <p:cNvSpPr txBox="1"/>
          <p:nvPr/>
        </p:nvSpPr>
        <p:spPr>
          <a:xfrm>
            <a:off x="7834313" y="5413330"/>
            <a:ext cx="3265487" cy="230832"/>
          </a:xfrm>
          <a:prstGeom prst="rect">
            <a:avLst/>
          </a:prstGeom>
          <a:noFill/>
        </p:spPr>
        <p:txBody>
          <a:bodyPr wrap="square" rtlCol="0">
            <a:spAutoFit/>
          </a:bodyPr>
          <a:lstStyle/>
          <a:p>
            <a:r>
              <a:rPr lang="nl-NL" sz="900">
                <a:hlinkClick r:id="rId4" tooltip="http://bibliotheekkortrijk.blogspot.com/2011/08/zomer-van-het-spannende-boek-2011_16.html"/>
              </a:rPr>
              <a:t>Deze foto</a:t>
            </a:r>
            <a:r>
              <a:rPr lang="nl-NL" sz="900"/>
              <a:t> van Onbekende auteur is gelicentieerd onder </a:t>
            </a:r>
            <a:r>
              <a:rPr lang="nl-NL" sz="900">
                <a:hlinkClick r:id="rId5" tooltip="https://creativecommons.org/licenses/by-nc/3.0/"/>
              </a:rPr>
              <a:t>CC BY-NC</a:t>
            </a:r>
            <a:endParaRPr lang="nl-NL" sz="900"/>
          </a:p>
        </p:txBody>
      </p:sp>
    </p:spTree>
    <p:extLst>
      <p:ext uri="{BB962C8B-B14F-4D97-AF65-F5344CB8AC3E}">
        <p14:creationId xmlns:p14="http://schemas.microsoft.com/office/powerpoint/2010/main" val="370355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6">
            <a:extLst>
              <a:ext uri="{FF2B5EF4-FFF2-40B4-BE49-F238E27FC236}">
                <a16:creationId xmlns:a16="http://schemas.microsoft.com/office/drawing/2014/main" id="{0FF935FD-5139-E546-98AF-C51DF6B99565}"/>
              </a:ext>
            </a:extLst>
          </p:cNvPr>
          <p:cNvSpPr txBox="1">
            <a:spLocks noChangeArrowheads="1"/>
          </p:cNvSpPr>
          <p:nvPr/>
        </p:nvSpPr>
        <p:spPr bwMode="auto">
          <a:xfrm>
            <a:off x="3097213" y="2498725"/>
            <a:ext cx="2400300" cy="381000"/>
          </a:xfrm>
          <a:prstGeom prst="rect">
            <a:avLst/>
          </a:prstGeom>
          <a:solidFill>
            <a:srgbClr val="FFFFFF">
              <a:alpha val="0"/>
            </a:srgbClr>
          </a:solidFill>
          <a:ln>
            <a:noFill/>
          </a:ln>
          <a:extLst>
            <a:ext uri="{91240B29-F687-4F45-9708-019B960494DF}">
              <a14:hiddenLine xmlns:a14="http://schemas.microsoft.com/office/drawing/2010/main" w="15875">
                <a:solidFill>
                  <a:srgbClr val="FF66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800" b="1" i="0" u="none" strike="noStrike" cap="none" normalizeH="0" baseline="0">
                <a:ln>
                  <a:noFill/>
                </a:ln>
                <a:solidFill>
                  <a:srgbClr val="FFFFFF"/>
                </a:solidFill>
                <a:effectLst/>
                <a:latin typeface="Verdana" panose="020B0604030504040204" pitchFamily="34" charset="0"/>
                <a:ea typeface="Yu Mincho" panose="02020400000000000000" pitchFamily="18" charset="-128"/>
                <a:cs typeface="Tunga" panose="020B0502040204020203" pitchFamily="34" charset="0"/>
              </a:rPr>
              <a:t>Foto: ANP/HH/Sportfotodienst GmbH</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57FBBD9-9C2E-7542-A7A1-7AD1797068DE}"/>
              </a:ext>
            </a:extLst>
          </p:cNvPr>
          <p:cNvSpPr>
            <a:spLocks noChangeArrowheads="1"/>
          </p:cNvSpPr>
          <p:nvPr/>
        </p:nvSpPr>
        <p:spPr bwMode="auto">
          <a:xfrm>
            <a:off x="152400" y="673100"/>
            <a:ext cx="12192000" cy="0"/>
          </a:xfrm>
          <a:prstGeom prst="rect">
            <a:avLst/>
          </a:prstGeom>
          <a:solidFill>
            <a:srgbClr val="4472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6348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 </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rgbClr val="FFFFFF"/>
                </a:solidFill>
                <a:effectLst/>
                <a:latin typeface="Calibri" panose="020F0502020204030204" pitchFamily="34" charset="0"/>
                <a:cs typeface="Arial" panose="020B0604020202020204" pitchFamily="34" charset="0"/>
              </a:rPr>
              <a:t>SLOPPENWIJK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4894DBD0-21BC-FB43-BCF5-C3989B3C1425}"/>
              </a:ext>
            </a:extLst>
          </p:cNvPr>
          <p:cNvGraphicFramePr>
            <a:graphicFrameLocks noChangeAspect="1"/>
          </p:cNvGraphicFramePr>
          <p:nvPr>
            <p:extLst>
              <p:ext uri="{D42A27DB-BD31-4B8C-83A1-F6EECF244321}">
                <p14:modId xmlns:p14="http://schemas.microsoft.com/office/powerpoint/2010/main" val="2246301250"/>
              </p:ext>
            </p:extLst>
          </p:nvPr>
        </p:nvGraphicFramePr>
        <p:xfrm>
          <a:off x="1651000" y="660400"/>
          <a:ext cx="8890000" cy="5537200"/>
        </p:xfrm>
        <a:graphic>
          <a:graphicData uri="http://schemas.openxmlformats.org/presentationml/2006/ole">
            <mc:AlternateContent xmlns:mc="http://schemas.openxmlformats.org/markup-compatibility/2006">
              <mc:Choice xmlns:v="urn:schemas-microsoft-com:vml" Requires="v">
                <p:oleObj name="Document" r:id="rId2" imgW="8890000" imgH="5537200" progId="Word.Document.12">
                  <p:embed/>
                </p:oleObj>
              </mc:Choice>
              <mc:Fallback>
                <p:oleObj name="Document" r:id="rId2" imgW="8890000" imgH="5537200" progId="Word.Document.12">
                  <p:embed/>
                  <p:pic>
                    <p:nvPicPr>
                      <p:cNvPr id="7" name="Object 6">
                        <a:extLst>
                          <a:ext uri="{FF2B5EF4-FFF2-40B4-BE49-F238E27FC236}">
                            <a16:creationId xmlns:a16="http://schemas.microsoft.com/office/drawing/2014/main" id="{4894DBD0-21BC-FB43-BCF5-C3989B3C1425}"/>
                          </a:ext>
                        </a:extLst>
                      </p:cNvPr>
                      <p:cNvPicPr/>
                      <p:nvPr/>
                    </p:nvPicPr>
                    <p:blipFill>
                      <a:blip r:embed="rId3"/>
                      <a:stretch>
                        <a:fillRect/>
                      </a:stretch>
                    </p:blipFill>
                    <p:spPr>
                      <a:xfrm>
                        <a:off x="1651000" y="660400"/>
                        <a:ext cx="8890000" cy="5537200"/>
                      </a:xfrm>
                      <a:prstGeom prst="rect">
                        <a:avLst/>
                      </a:prstGeom>
                    </p:spPr>
                  </p:pic>
                </p:oleObj>
              </mc:Fallback>
            </mc:AlternateContent>
          </a:graphicData>
        </a:graphic>
      </p:graphicFrame>
    </p:spTree>
    <p:extLst>
      <p:ext uri="{BB962C8B-B14F-4D97-AF65-F5344CB8AC3E}">
        <p14:creationId xmlns:p14="http://schemas.microsoft.com/office/powerpoint/2010/main" val="167750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2CAEF23-F2EB-8E45-975C-62838F6677BD}"/>
              </a:ext>
            </a:extLst>
          </p:cNvPr>
          <p:cNvGraphicFramePr>
            <a:graphicFrameLocks noChangeAspect="1"/>
          </p:cNvGraphicFramePr>
          <p:nvPr>
            <p:extLst>
              <p:ext uri="{D42A27DB-BD31-4B8C-83A1-F6EECF244321}">
                <p14:modId xmlns:p14="http://schemas.microsoft.com/office/powerpoint/2010/main" val="557970459"/>
              </p:ext>
            </p:extLst>
          </p:nvPr>
        </p:nvGraphicFramePr>
        <p:xfrm>
          <a:off x="1651000" y="685800"/>
          <a:ext cx="8890000" cy="5486400"/>
        </p:xfrm>
        <a:graphic>
          <a:graphicData uri="http://schemas.openxmlformats.org/presentationml/2006/ole">
            <mc:AlternateContent xmlns:mc="http://schemas.openxmlformats.org/markup-compatibility/2006">
              <mc:Choice xmlns:v="urn:schemas-microsoft-com:vml" Requires="v">
                <p:oleObj name="Document" r:id="rId2" imgW="8890000" imgH="5486400" progId="Word.Document.12">
                  <p:embed/>
                </p:oleObj>
              </mc:Choice>
              <mc:Fallback>
                <p:oleObj name="Document" r:id="rId2" imgW="8890000" imgH="5486400" progId="Word.Document.12">
                  <p:embed/>
                  <p:pic>
                    <p:nvPicPr>
                      <p:cNvPr id="2" name="Object 1">
                        <a:extLst>
                          <a:ext uri="{FF2B5EF4-FFF2-40B4-BE49-F238E27FC236}">
                            <a16:creationId xmlns:a16="http://schemas.microsoft.com/office/drawing/2014/main" id="{72CAEF23-F2EB-8E45-975C-62838F6677BD}"/>
                          </a:ext>
                        </a:extLst>
                      </p:cNvPr>
                      <p:cNvPicPr/>
                      <p:nvPr/>
                    </p:nvPicPr>
                    <p:blipFill>
                      <a:blip r:embed="rId3"/>
                      <a:stretch>
                        <a:fillRect/>
                      </a:stretch>
                    </p:blipFill>
                    <p:spPr>
                      <a:xfrm>
                        <a:off x="1651000" y="685800"/>
                        <a:ext cx="8890000" cy="5486400"/>
                      </a:xfrm>
                      <a:prstGeom prst="rect">
                        <a:avLst/>
                      </a:prstGeom>
                    </p:spPr>
                  </p:pic>
                </p:oleObj>
              </mc:Fallback>
            </mc:AlternateContent>
          </a:graphicData>
        </a:graphic>
      </p:graphicFrame>
    </p:spTree>
    <p:extLst>
      <p:ext uri="{BB962C8B-B14F-4D97-AF65-F5344CB8AC3E}">
        <p14:creationId xmlns:p14="http://schemas.microsoft.com/office/powerpoint/2010/main" val="278543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75769EE-290D-1245-BEEC-8A435733127C}"/>
              </a:ext>
            </a:extLst>
          </p:cNvPr>
          <p:cNvGraphicFramePr>
            <a:graphicFrameLocks noChangeAspect="1"/>
          </p:cNvGraphicFramePr>
          <p:nvPr>
            <p:extLst>
              <p:ext uri="{D42A27DB-BD31-4B8C-83A1-F6EECF244321}">
                <p14:modId xmlns:p14="http://schemas.microsoft.com/office/powerpoint/2010/main" val="961124141"/>
              </p:ext>
            </p:extLst>
          </p:nvPr>
        </p:nvGraphicFramePr>
        <p:xfrm>
          <a:off x="953595" y="1208198"/>
          <a:ext cx="9359900" cy="4711700"/>
        </p:xfrm>
        <a:graphic>
          <a:graphicData uri="http://schemas.openxmlformats.org/presentationml/2006/ole">
            <mc:AlternateContent xmlns:mc="http://schemas.openxmlformats.org/markup-compatibility/2006">
              <mc:Choice xmlns:v="urn:schemas-microsoft-com:vml" Requires="v">
                <p:oleObj name="Document" r:id="rId2" imgW="9359900" imgH="4711700" progId="Word.Document.12">
                  <p:embed/>
                </p:oleObj>
              </mc:Choice>
              <mc:Fallback>
                <p:oleObj name="Document" r:id="rId2" imgW="9359900" imgH="4711700" progId="Word.Document.12">
                  <p:embed/>
                  <p:pic>
                    <p:nvPicPr>
                      <p:cNvPr id="2" name="Object 1">
                        <a:extLst>
                          <a:ext uri="{FF2B5EF4-FFF2-40B4-BE49-F238E27FC236}">
                            <a16:creationId xmlns:a16="http://schemas.microsoft.com/office/drawing/2014/main" id="{D75769EE-290D-1245-BEEC-8A435733127C}"/>
                          </a:ext>
                        </a:extLst>
                      </p:cNvPr>
                      <p:cNvPicPr/>
                      <p:nvPr/>
                    </p:nvPicPr>
                    <p:blipFill>
                      <a:blip r:embed="rId3"/>
                      <a:stretch>
                        <a:fillRect/>
                      </a:stretch>
                    </p:blipFill>
                    <p:spPr>
                      <a:xfrm>
                        <a:off x="953595" y="1208198"/>
                        <a:ext cx="9359900" cy="4711700"/>
                      </a:xfrm>
                      <a:prstGeom prst="rect">
                        <a:avLst/>
                      </a:prstGeom>
                    </p:spPr>
                  </p:pic>
                </p:oleObj>
              </mc:Fallback>
            </mc:AlternateContent>
          </a:graphicData>
        </a:graphic>
      </p:graphicFrame>
    </p:spTree>
    <p:extLst>
      <p:ext uri="{BB962C8B-B14F-4D97-AF65-F5344CB8AC3E}">
        <p14:creationId xmlns:p14="http://schemas.microsoft.com/office/powerpoint/2010/main" val="330479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9F4B7A85-03B0-B746-B2CA-BE0645C48169}"/>
              </a:ext>
            </a:extLst>
          </p:cNvPr>
          <p:cNvPicPr>
            <a:picLocks noChangeAspect="1"/>
          </p:cNvPicPr>
          <p:nvPr/>
        </p:nvPicPr>
        <p:blipFill rotWithShape="1">
          <a:blip r:embed="rId2"/>
          <a:srcRect r="1" b="239"/>
          <a:stretch/>
        </p:blipFill>
        <p:spPr>
          <a:xfrm>
            <a:off x="7013348" y="520749"/>
            <a:ext cx="3832791"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6" name="Arc 2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3C2447-87CE-5B4E-B459-5129AB115A2B}"/>
              </a:ext>
            </a:extLst>
          </p:cNvPr>
          <p:cNvSpPr>
            <a:spLocks noGrp="1"/>
          </p:cNvSpPr>
          <p:nvPr>
            <p:ph type="title"/>
          </p:nvPr>
        </p:nvSpPr>
        <p:spPr>
          <a:xfrm>
            <a:off x="838201" y="479493"/>
            <a:ext cx="5257800" cy="1325563"/>
          </a:xfrm>
        </p:spPr>
        <p:txBody>
          <a:bodyPr>
            <a:normAutofit/>
          </a:bodyPr>
          <a:lstStyle/>
          <a:p>
            <a:r>
              <a:rPr lang="nl-NL"/>
              <a:t>Woordparachute</a:t>
            </a:r>
          </a:p>
        </p:txBody>
      </p:sp>
      <p:sp>
        <p:nvSpPr>
          <p:cNvPr id="3" name="Tijdelijke aanduiding voor inhoud 2">
            <a:extLst>
              <a:ext uri="{FF2B5EF4-FFF2-40B4-BE49-F238E27FC236}">
                <a16:creationId xmlns:a16="http://schemas.microsoft.com/office/drawing/2014/main" id="{199FE74B-4C96-0B49-8903-ACE3F61F9F4F}"/>
              </a:ext>
            </a:extLst>
          </p:cNvPr>
          <p:cNvSpPr>
            <a:spLocks noGrp="1"/>
          </p:cNvSpPr>
          <p:nvPr>
            <p:ph idx="1"/>
          </p:nvPr>
        </p:nvSpPr>
        <p:spPr>
          <a:xfrm>
            <a:off x="838201" y="1984443"/>
            <a:ext cx="5257800" cy="4192520"/>
          </a:xfrm>
        </p:spPr>
        <p:txBody>
          <a:bodyPr>
            <a:normAutofit lnSpcReduction="10000"/>
          </a:bodyPr>
          <a:lstStyle/>
          <a:p>
            <a:pPr marL="0" indent="0">
              <a:buNone/>
            </a:pPr>
            <a:r>
              <a:rPr lang="nl-NL" sz="2600" dirty="0"/>
              <a:t>Alles wat onder de paraplu hangt is een onderdeel of deelverzameling van het paraplu-woord. De paraplu is de verzamelnaam:</a:t>
            </a:r>
          </a:p>
          <a:p>
            <a:pPr marL="0" indent="0">
              <a:buNone/>
            </a:pPr>
            <a:endParaRPr lang="nl-NL" sz="2600" dirty="0"/>
          </a:p>
          <a:p>
            <a:pPr marL="0" indent="0">
              <a:buNone/>
            </a:pPr>
            <a:r>
              <a:rPr lang="nl-NL" sz="2600" b="1" dirty="0"/>
              <a:t>Voorbeelden</a:t>
            </a:r>
            <a:r>
              <a:rPr lang="nl-NL" sz="2600" dirty="0"/>
              <a:t>: </a:t>
            </a:r>
          </a:p>
          <a:p>
            <a:pPr marL="0" indent="0">
              <a:buNone/>
            </a:pPr>
            <a:r>
              <a:rPr lang="nl-NL" sz="2600" dirty="0"/>
              <a:t>De Efteling</a:t>
            </a:r>
          </a:p>
          <a:p>
            <a:pPr marL="0" indent="0">
              <a:buNone/>
            </a:pPr>
            <a:r>
              <a:rPr lang="nl-NL" sz="2600" dirty="0"/>
              <a:t>Gereedschap</a:t>
            </a:r>
          </a:p>
          <a:p>
            <a:pPr marL="0" indent="0">
              <a:buNone/>
            </a:pPr>
            <a:r>
              <a:rPr lang="nl-NL" sz="2600" dirty="0"/>
              <a:t>Gezonde voeding</a:t>
            </a:r>
          </a:p>
          <a:p>
            <a:pPr marL="0" indent="0">
              <a:buNone/>
            </a:pPr>
            <a:r>
              <a:rPr lang="nl-NL" sz="2600" dirty="0"/>
              <a:t>De regering</a:t>
            </a:r>
          </a:p>
        </p:txBody>
      </p:sp>
    </p:spTree>
    <p:extLst>
      <p:ext uri="{BB962C8B-B14F-4D97-AF65-F5344CB8AC3E}">
        <p14:creationId xmlns:p14="http://schemas.microsoft.com/office/powerpoint/2010/main" val="213808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91CE70-2120-E04D-8A78-A1EE5A895AD7}"/>
              </a:ext>
            </a:extLst>
          </p:cNvPr>
          <p:cNvSpPr>
            <a:spLocks noGrp="1"/>
          </p:cNvSpPr>
          <p:nvPr>
            <p:ph type="title"/>
          </p:nvPr>
        </p:nvSpPr>
        <p:spPr>
          <a:xfrm>
            <a:off x="841248" y="643467"/>
            <a:ext cx="3840480" cy="5571066"/>
          </a:xfrm>
        </p:spPr>
        <p:txBody>
          <a:bodyPr anchor="ctr">
            <a:normAutofit/>
          </a:bodyPr>
          <a:lstStyle/>
          <a:p>
            <a:r>
              <a:rPr lang="nl-NL" sz="2000" b="1" dirty="0"/>
              <a:t>Woorden of begrippen met elkaar vergelijken: </a:t>
            </a:r>
            <a:br>
              <a:rPr lang="nl-NL" sz="2000" dirty="0"/>
            </a:br>
            <a:r>
              <a:rPr lang="nl-NL" sz="2000" dirty="0"/>
              <a:t>Diepere woordkennis door concepten uit te werken (overeenkomsten en verschillen)</a:t>
            </a:r>
            <a:br>
              <a:rPr lang="nl-NL" sz="2000" dirty="0"/>
            </a:br>
            <a:br>
              <a:rPr lang="nl-NL" sz="2000" dirty="0"/>
            </a:br>
            <a:r>
              <a:rPr lang="nl-NL" sz="2000" dirty="0"/>
              <a:t>Bijvoorbeeld symptomen bij </a:t>
            </a:r>
            <a:r>
              <a:rPr lang="nl-NL" sz="2000" i="1" dirty="0"/>
              <a:t>verkoudheid</a:t>
            </a:r>
            <a:r>
              <a:rPr lang="nl-NL" sz="2000" dirty="0"/>
              <a:t> en </a:t>
            </a:r>
            <a:r>
              <a:rPr lang="nl-NL" sz="2000" i="1" dirty="0"/>
              <a:t>astma </a:t>
            </a:r>
            <a:r>
              <a:rPr lang="nl-NL" sz="2000" dirty="0"/>
              <a:t>of kenmerken van </a:t>
            </a:r>
            <a:r>
              <a:rPr lang="nl-NL" sz="2000" i="1" dirty="0"/>
              <a:t>wol</a:t>
            </a:r>
            <a:r>
              <a:rPr lang="nl-NL" sz="2000" dirty="0"/>
              <a:t> en </a:t>
            </a:r>
            <a:r>
              <a:rPr lang="nl-NL" sz="2000" i="1" dirty="0"/>
              <a:t>katoen, regen </a:t>
            </a:r>
            <a:r>
              <a:rPr lang="nl-NL" sz="2000" dirty="0"/>
              <a:t>en</a:t>
            </a:r>
            <a:r>
              <a:rPr lang="nl-NL" sz="2000" i="1" dirty="0"/>
              <a:t> sneeuw, islam en christendom, kamperen in een tent </a:t>
            </a:r>
            <a:r>
              <a:rPr lang="nl-NL" sz="2000" i="1" dirty="0" err="1"/>
              <a:t>vs</a:t>
            </a:r>
            <a:r>
              <a:rPr lang="nl-NL" sz="2000" i="1" dirty="0"/>
              <a:t> kamperen in een camper.</a:t>
            </a:r>
            <a:br>
              <a:rPr lang="nl-NL" sz="2000" dirty="0"/>
            </a:br>
            <a:br>
              <a:rPr lang="nl-NL" sz="2000" dirty="0"/>
            </a:br>
            <a:r>
              <a:rPr lang="nl-NL" sz="2000" dirty="0"/>
              <a:t>Bij zaakvakteksten kan een oefening als dit zorgen voor een betere consolidering van de kennis.</a:t>
            </a:r>
            <a:br>
              <a:rPr lang="nl-NL" sz="2000" dirty="0"/>
            </a:br>
            <a:endParaRPr lang="nl-NL" sz="2000" dirty="0"/>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B8F5E06D-79F1-4942-872C-0A43D67607A4}"/>
              </a:ext>
            </a:extLst>
          </p:cNvPr>
          <p:cNvSpPr>
            <a:spLocks noGrp="1"/>
          </p:cNvSpPr>
          <p:nvPr>
            <p:ph idx="1"/>
          </p:nvPr>
        </p:nvSpPr>
        <p:spPr>
          <a:xfrm>
            <a:off x="5568696" y="643467"/>
            <a:ext cx="5788152" cy="5571066"/>
          </a:xfrm>
        </p:spPr>
        <p:txBody>
          <a:bodyPr anchor="ctr">
            <a:normAutofit/>
          </a:bodyPr>
          <a:lstStyle/>
          <a:p>
            <a:endParaRPr lang="nl-NL" sz="2200" dirty="0">
              <a:solidFill>
                <a:srgbClr val="FFFFFF"/>
              </a:solidFill>
            </a:endParaRPr>
          </a:p>
        </p:txBody>
      </p:sp>
      <p:pic>
        <p:nvPicPr>
          <p:cNvPr id="5" name="Afbeelding 4">
            <a:extLst>
              <a:ext uri="{FF2B5EF4-FFF2-40B4-BE49-F238E27FC236}">
                <a16:creationId xmlns:a16="http://schemas.microsoft.com/office/drawing/2014/main" id="{2D826BFC-35D3-8F45-8D3C-CB2918BCB00E}"/>
              </a:ext>
            </a:extLst>
          </p:cNvPr>
          <p:cNvPicPr>
            <a:picLocks noChangeAspect="1"/>
          </p:cNvPicPr>
          <p:nvPr/>
        </p:nvPicPr>
        <p:blipFill>
          <a:blip r:embed="rId2"/>
          <a:stretch>
            <a:fillRect/>
          </a:stretch>
        </p:blipFill>
        <p:spPr>
          <a:xfrm>
            <a:off x="5911272" y="0"/>
            <a:ext cx="5439479" cy="6858000"/>
          </a:xfrm>
          <a:prstGeom prst="rect">
            <a:avLst/>
          </a:prstGeom>
        </p:spPr>
      </p:pic>
    </p:spTree>
    <p:extLst>
      <p:ext uri="{BB962C8B-B14F-4D97-AF65-F5344CB8AC3E}">
        <p14:creationId xmlns:p14="http://schemas.microsoft.com/office/powerpoint/2010/main" val="4687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493E8822-AFA0-D345-A2B9-DD94D6F27674}"/>
              </a:ext>
            </a:extLst>
          </p:cNvPr>
          <p:cNvSpPr>
            <a:spLocks noGrp="1"/>
          </p:cNvSpPr>
          <p:nvPr>
            <p:ph type="title"/>
          </p:nvPr>
        </p:nvSpPr>
        <p:spPr>
          <a:xfrm>
            <a:off x="838200" y="365125"/>
            <a:ext cx="5393361" cy="1325563"/>
          </a:xfrm>
        </p:spPr>
        <p:txBody>
          <a:bodyPr>
            <a:normAutofit/>
          </a:bodyPr>
          <a:lstStyle/>
          <a:p>
            <a:r>
              <a:rPr lang="nl-NL" dirty="0"/>
              <a:t>Kettingreactie</a:t>
            </a:r>
          </a:p>
        </p:txBody>
      </p:sp>
      <p:graphicFrame>
        <p:nvGraphicFramePr>
          <p:cNvPr id="29" name="Tijdelijke aanduiding voor inhoud 2">
            <a:extLst>
              <a:ext uri="{FF2B5EF4-FFF2-40B4-BE49-F238E27FC236}">
                <a16:creationId xmlns:a16="http://schemas.microsoft.com/office/drawing/2014/main" id="{4C75C7B3-F701-484C-87EB-A446FB57A6EF}"/>
              </a:ext>
            </a:extLst>
          </p:cNvPr>
          <p:cNvGraphicFramePr>
            <a:graphicFrameLocks noGrp="1"/>
          </p:cNvGraphicFramePr>
          <p:nvPr>
            <p:ph idx="1"/>
            <p:extLst>
              <p:ext uri="{D42A27DB-BD31-4B8C-83A1-F6EECF244321}">
                <p14:modId xmlns:p14="http://schemas.microsoft.com/office/powerpoint/2010/main" val="2639214570"/>
              </p:ext>
            </p:extLst>
          </p:nvPr>
        </p:nvGraphicFramePr>
        <p:xfrm>
          <a:off x="838200" y="1366345"/>
          <a:ext cx="5393361" cy="4810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Afbeelding 6" descr="Afbeelding met tekst, wapen&#10;&#10;Automatisch gegenereerde beschrijving">
            <a:extLst>
              <a:ext uri="{FF2B5EF4-FFF2-40B4-BE49-F238E27FC236}">
                <a16:creationId xmlns:a16="http://schemas.microsoft.com/office/drawing/2014/main" id="{EC9D7968-BDC1-A740-A77F-57C85DA270F1}"/>
              </a:ext>
            </a:extLst>
          </p:cNvPr>
          <p:cNvPicPr>
            <a:picLocks noChangeAspect="1"/>
          </p:cNvPicPr>
          <p:nvPr/>
        </p:nvPicPr>
        <p:blipFill rotWithShape="1">
          <a:blip r:embed="rId7"/>
          <a:srcRect l="8473" r="2052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06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CD0CD4-612D-1A48-9CA8-4DDFB0E6FB3C}"/>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2200" kern="1200" dirty="0">
                <a:latin typeface="+mn-lt"/>
              </a:rPr>
              <a:t>Het </a:t>
            </a:r>
            <a:r>
              <a:rPr lang="en-US" sz="2200" kern="1200" dirty="0" err="1">
                <a:latin typeface="+mn-lt"/>
              </a:rPr>
              <a:t>Venndiagram</a:t>
            </a:r>
            <a:r>
              <a:rPr lang="en-US" sz="2200" kern="1200" dirty="0">
                <a:latin typeface="+mn-lt"/>
              </a:rPr>
              <a:t> is </a:t>
            </a:r>
            <a:r>
              <a:rPr lang="en-US" sz="2200" kern="1200" dirty="0" err="1">
                <a:latin typeface="+mn-lt"/>
              </a:rPr>
              <a:t>te</a:t>
            </a:r>
            <a:r>
              <a:rPr lang="en-US" sz="2200" kern="1200" dirty="0">
                <a:latin typeface="+mn-lt"/>
              </a:rPr>
              <a:t> </a:t>
            </a:r>
            <a:r>
              <a:rPr lang="en-US" sz="2200" kern="1200" dirty="0" err="1">
                <a:latin typeface="+mn-lt"/>
              </a:rPr>
              <a:t>gebruiken</a:t>
            </a:r>
            <a:r>
              <a:rPr lang="en-US" sz="2200" kern="1200" dirty="0">
                <a:latin typeface="+mn-lt"/>
              </a:rPr>
              <a:t> </a:t>
            </a:r>
            <a:r>
              <a:rPr lang="en-US" sz="2200" kern="1200" dirty="0" err="1">
                <a:latin typeface="+mn-lt"/>
              </a:rPr>
              <a:t>voor</a:t>
            </a:r>
            <a:r>
              <a:rPr lang="en-US" sz="2200" kern="1200" dirty="0">
                <a:latin typeface="+mn-lt"/>
              </a:rPr>
              <a:t> alle </a:t>
            </a:r>
            <a:r>
              <a:rPr lang="en-US" sz="2200" kern="1200" dirty="0" err="1">
                <a:latin typeface="+mn-lt"/>
              </a:rPr>
              <a:t>teksten</a:t>
            </a:r>
            <a:r>
              <a:rPr lang="en-US" sz="2200" kern="1200" dirty="0">
                <a:latin typeface="+mn-lt"/>
              </a:rPr>
              <a:t> </a:t>
            </a:r>
            <a:r>
              <a:rPr lang="en-US" sz="2200" kern="1200" dirty="0" err="1">
                <a:latin typeface="+mn-lt"/>
              </a:rPr>
              <a:t>waar</a:t>
            </a:r>
            <a:r>
              <a:rPr lang="en-US" sz="2200" kern="1200" dirty="0">
                <a:latin typeface="+mn-lt"/>
              </a:rPr>
              <a:t> </a:t>
            </a:r>
            <a:r>
              <a:rPr lang="en-US" sz="2200" kern="1200" dirty="0" err="1">
                <a:latin typeface="+mn-lt"/>
              </a:rPr>
              <a:t>een</a:t>
            </a:r>
            <a:r>
              <a:rPr lang="en-US" sz="2200" kern="1200" dirty="0">
                <a:latin typeface="+mn-lt"/>
              </a:rPr>
              <a:t> </a:t>
            </a:r>
            <a:r>
              <a:rPr lang="en-US" sz="2200" kern="1200" dirty="0" err="1">
                <a:latin typeface="+mn-lt"/>
              </a:rPr>
              <a:t>vergelijking</a:t>
            </a:r>
            <a:r>
              <a:rPr lang="en-US" sz="2200" kern="1200" dirty="0">
                <a:latin typeface="+mn-lt"/>
              </a:rPr>
              <a:t> in </a:t>
            </a:r>
            <a:r>
              <a:rPr lang="en-US" sz="2200" kern="1200" dirty="0" err="1">
                <a:latin typeface="+mn-lt"/>
              </a:rPr>
              <a:t>voorkomt</a:t>
            </a:r>
            <a:r>
              <a:rPr lang="en-US" sz="2200" kern="1200" dirty="0">
                <a:latin typeface="+mn-lt"/>
              </a:rPr>
              <a:t>. De </a:t>
            </a:r>
            <a:r>
              <a:rPr lang="en-US" sz="2200" kern="1200" dirty="0" err="1">
                <a:latin typeface="+mn-lt"/>
              </a:rPr>
              <a:t>onderwerpen</a:t>
            </a:r>
            <a:r>
              <a:rPr lang="en-US" sz="2200" kern="1200" dirty="0">
                <a:latin typeface="+mn-lt"/>
              </a:rPr>
              <a:t> </a:t>
            </a:r>
            <a:r>
              <a:rPr lang="en-US" sz="2200" kern="1200" dirty="0" err="1">
                <a:latin typeface="+mn-lt"/>
              </a:rPr>
              <a:t>moeten</a:t>
            </a:r>
            <a:r>
              <a:rPr lang="en-US" sz="2200" kern="1200" dirty="0">
                <a:latin typeface="+mn-lt"/>
              </a:rPr>
              <a:t> </a:t>
            </a:r>
            <a:r>
              <a:rPr lang="en-US" sz="2200" kern="1200" dirty="0" err="1">
                <a:latin typeface="+mn-lt"/>
              </a:rPr>
              <a:t>wel</a:t>
            </a:r>
            <a:r>
              <a:rPr lang="en-US" sz="2200" kern="1200" dirty="0">
                <a:latin typeface="+mn-lt"/>
              </a:rPr>
              <a:t> </a:t>
            </a:r>
            <a:r>
              <a:rPr lang="en-US" sz="2200" kern="1200" dirty="0" err="1">
                <a:latin typeface="+mn-lt"/>
              </a:rPr>
              <a:t>ongeveer</a:t>
            </a:r>
            <a:r>
              <a:rPr lang="en-US" sz="2200" kern="1200" dirty="0">
                <a:latin typeface="+mn-lt"/>
              </a:rPr>
              <a:t> van de </a:t>
            </a:r>
            <a:r>
              <a:rPr lang="en-US" sz="2200" kern="1200" dirty="0" err="1">
                <a:latin typeface="+mn-lt"/>
              </a:rPr>
              <a:t>zelfde</a:t>
            </a:r>
            <a:r>
              <a:rPr lang="en-US" sz="2200" kern="1200" dirty="0">
                <a:latin typeface="+mn-lt"/>
              </a:rPr>
              <a:t> </a:t>
            </a:r>
            <a:r>
              <a:rPr lang="en-US" sz="2200" kern="1200" dirty="0" err="1">
                <a:latin typeface="+mn-lt"/>
              </a:rPr>
              <a:t>orde</a:t>
            </a:r>
            <a:r>
              <a:rPr lang="en-US" sz="2200" kern="1200" dirty="0">
                <a:latin typeface="+mn-lt"/>
              </a:rPr>
              <a:t> </a:t>
            </a:r>
            <a:r>
              <a:rPr lang="en-US" sz="2200" kern="1200" dirty="0" err="1">
                <a:latin typeface="+mn-lt"/>
              </a:rPr>
              <a:t>zijn</a:t>
            </a:r>
            <a:r>
              <a:rPr lang="en-US" sz="2200" dirty="0">
                <a:latin typeface="+mn-lt"/>
              </a:rPr>
              <a:t> </a:t>
            </a:r>
            <a:r>
              <a:rPr lang="en-US" sz="2200" dirty="0" err="1">
                <a:latin typeface="+mn-lt"/>
              </a:rPr>
              <a:t>en</a:t>
            </a:r>
            <a:r>
              <a:rPr lang="en-US" sz="2200" dirty="0">
                <a:latin typeface="+mn-lt"/>
              </a:rPr>
              <a:t> </a:t>
            </a:r>
            <a:r>
              <a:rPr lang="en-US" sz="2200" dirty="0" err="1">
                <a:latin typeface="+mn-lt"/>
              </a:rPr>
              <a:t>v</a:t>
            </a:r>
            <a:r>
              <a:rPr lang="en-US" sz="2200" kern="1200" dirty="0" err="1">
                <a:latin typeface="+mn-lt"/>
              </a:rPr>
              <a:t>ergelijkbare</a:t>
            </a:r>
            <a:r>
              <a:rPr lang="en-US" sz="2200" kern="1200" dirty="0">
                <a:latin typeface="+mn-lt"/>
              </a:rPr>
              <a:t> </a:t>
            </a:r>
            <a:r>
              <a:rPr lang="en-US" sz="2200" kern="1200" dirty="0" err="1">
                <a:latin typeface="+mn-lt"/>
              </a:rPr>
              <a:t>aspecten</a:t>
            </a:r>
            <a:r>
              <a:rPr lang="en-US" sz="2200" kern="1200" dirty="0">
                <a:latin typeface="+mn-lt"/>
              </a:rPr>
              <a:t> </a:t>
            </a:r>
            <a:r>
              <a:rPr lang="en-US" sz="2200" kern="1200" dirty="0" err="1">
                <a:latin typeface="+mn-lt"/>
              </a:rPr>
              <a:t>hebben</a:t>
            </a:r>
            <a:r>
              <a:rPr lang="en-US" sz="2200" dirty="0">
                <a:latin typeface="+mn-lt"/>
              </a:rPr>
              <a:t>, </a:t>
            </a:r>
            <a:r>
              <a:rPr lang="en-US" sz="2200" dirty="0" err="1">
                <a:latin typeface="+mn-lt"/>
              </a:rPr>
              <a:t>b</a:t>
            </a:r>
            <a:r>
              <a:rPr lang="en-US" sz="2200" kern="1200" dirty="0" err="1">
                <a:latin typeface="+mn-lt"/>
              </a:rPr>
              <a:t>ijvoorbeeld</a:t>
            </a:r>
            <a:r>
              <a:rPr lang="en-US" sz="2200" kern="1200" dirty="0">
                <a:latin typeface="+mn-lt"/>
              </a:rPr>
              <a:t> </a:t>
            </a:r>
            <a:r>
              <a:rPr lang="en-US" sz="2200" kern="1200" dirty="0" err="1">
                <a:latin typeface="+mn-lt"/>
              </a:rPr>
              <a:t>steden</a:t>
            </a:r>
            <a:r>
              <a:rPr lang="en-US" sz="2200" kern="1200" dirty="0">
                <a:latin typeface="+mn-lt"/>
              </a:rPr>
              <a:t> </a:t>
            </a:r>
            <a:r>
              <a:rPr lang="en-US" sz="2200" kern="1200" dirty="0" err="1">
                <a:latin typeface="+mn-lt"/>
              </a:rPr>
              <a:t>en</a:t>
            </a:r>
            <a:r>
              <a:rPr lang="en-US" sz="2200" kern="1200" dirty="0">
                <a:latin typeface="+mn-lt"/>
              </a:rPr>
              <a:t> </a:t>
            </a:r>
            <a:r>
              <a:rPr lang="en-US" sz="2200" kern="1200" dirty="0" err="1">
                <a:latin typeface="+mn-lt"/>
              </a:rPr>
              <a:t>dorpen</a:t>
            </a:r>
            <a:r>
              <a:rPr lang="en-US" sz="2200" kern="1200" dirty="0">
                <a:latin typeface="+mn-lt"/>
              </a:rPr>
              <a:t>. </a:t>
            </a:r>
            <a:br>
              <a:rPr lang="en-US" sz="2200" kern="1200" dirty="0">
                <a:latin typeface="+mn-lt"/>
              </a:rPr>
            </a:br>
            <a:br>
              <a:rPr lang="en-US" sz="2200" kern="1200" dirty="0">
                <a:latin typeface="+mn-lt"/>
              </a:rPr>
            </a:br>
            <a:r>
              <a:rPr lang="en-US" sz="2200" kern="1200" dirty="0">
                <a:latin typeface="+mn-lt"/>
              </a:rPr>
              <a:t>Of om twee </a:t>
            </a:r>
            <a:r>
              <a:rPr lang="en-US" sz="2200" kern="1200" dirty="0" err="1">
                <a:latin typeface="+mn-lt"/>
              </a:rPr>
              <a:t>karakters</a:t>
            </a:r>
            <a:r>
              <a:rPr lang="en-US" sz="2200" kern="1200" dirty="0">
                <a:latin typeface="+mn-lt"/>
              </a:rPr>
              <a:t> </a:t>
            </a:r>
            <a:r>
              <a:rPr lang="en-US" sz="2200" kern="1200" dirty="0" err="1">
                <a:latin typeface="+mn-lt"/>
              </a:rPr>
              <a:t>uit</a:t>
            </a:r>
            <a:r>
              <a:rPr lang="en-US" sz="2200" kern="1200" dirty="0">
                <a:latin typeface="+mn-lt"/>
              </a:rPr>
              <a:t> </a:t>
            </a:r>
            <a:r>
              <a:rPr lang="en-US" sz="2200" kern="1200" dirty="0" err="1">
                <a:latin typeface="+mn-lt"/>
              </a:rPr>
              <a:t>een</a:t>
            </a:r>
            <a:r>
              <a:rPr lang="en-US" sz="2200" kern="1200" dirty="0">
                <a:latin typeface="+mn-lt"/>
              </a:rPr>
              <a:t> </a:t>
            </a:r>
            <a:r>
              <a:rPr lang="en-US" sz="2200" kern="1200" dirty="0" err="1">
                <a:latin typeface="+mn-lt"/>
              </a:rPr>
              <a:t>verhaal</a:t>
            </a:r>
            <a:r>
              <a:rPr lang="en-US" sz="2200" kern="1200" dirty="0">
                <a:latin typeface="+mn-lt"/>
              </a:rPr>
              <a:t> met </a:t>
            </a:r>
            <a:r>
              <a:rPr lang="en-US" sz="2200" kern="1200" dirty="0" err="1">
                <a:latin typeface="+mn-lt"/>
              </a:rPr>
              <a:t>elkaar</a:t>
            </a:r>
            <a:r>
              <a:rPr lang="en-US" sz="2200" kern="1200" dirty="0">
                <a:latin typeface="+mn-lt"/>
              </a:rPr>
              <a:t> </a:t>
            </a:r>
            <a:r>
              <a:rPr lang="en-US" sz="2200" kern="1200" dirty="0" err="1">
                <a:latin typeface="+mn-lt"/>
              </a:rPr>
              <a:t>te</a:t>
            </a:r>
            <a:r>
              <a:rPr lang="en-US" sz="2200" kern="1200" dirty="0">
                <a:latin typeface="+mn-lt"/>
              </a:rPr>
              <a:t> </a:t>
            </a:r>
            <a:r>
              <a:rPr lang="en-US" sz="2200" kern="1200" dirty="0" err="1">
                <a:latin typeface="+mn-lt"/>
              </a:rPr>
              <a:t>vergelijken</a:t>
            </a:r>
            <a:r>
              <a:rPr lang="en-US" sz="2200" kern="1200" dirty="0">
                <a:latin typeface="+mn-lt"/>
              </a:rPr>
              <a:t>.</a:t>
            </a:r>
            <a:br>
              <a:rPr lang="en-US" sz="2200" kern="1200" dirty="0">
                <a:latin typeface="+mn-lt"/>
              </a:rPr>
            </a:br>
            <a:br>
              <a:rPr lang="en-US" sz="2200" kern="1200" dirty="0">
                <a:latin typeface="+mn-lt"/>
              </a:rPr>
            </a:br>
            <a:r>
              <a:rPr lang="en-US" sz="2200" kern="1200" dirty="0" err="1">
                <a:latin typeface="+mn-lt"/>
              </a:rPr>
              <a:t>Bevordert</a:t>
            </a:r>
            <a:r>
              <a:rPr lang="en-US" sz="2200" kern="1200" dirty="0">
                <a:latin typeface="+mn-lt"/>
              </a:rPr>
              <a:t> het </a:t>
            </a:r>
            <a:r>
              <a:rPr lang="en-US" sz="2200" kern="1200" dirty="0" err="1">
                <a:latin typeface="+mn-lt"/>
              </a:rPr>
              <a:t>analytisch</a:t>
            </a:r>
            <a:r>
              <a:rPr lang="en-US" sz="2200" kern="1200" dirty="0">
                <a:latin typeface="+mn-lt"/>
              </a:rPr>
              <a:t> </a:t>
            </a:r>
            <a:r>
              <a:rPr lang="en-US" sz="2200" kern="1200" dirty="0" err="1">
                <a:latin typeface="+mn-lt"/>
              </a:rPr>
              <a:t>denkvermogen</a:t>
            </a:r>
            <a:r>
              <a:rPr lang="en-US" sz="2200" kern="1200" dirty="0">
                <a:latin typeface="+mn-lt"/>
              </a:rPr>
              <a:t>.</a:t>
            </a:r>
          </a:p>
        </p:txBody>
      </p:sp>
      <p:sp>
        <p:nvSpPr>
          <p:cNvPr id="4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Tijdelijke aanduiding voor inhoud 27">
            <a:extLst>
              <a:ext uri="{FF2B5EF4-FFF2-40B4-BE49-F238E27FC236}">
                <a16:creationId xmlns:a16="http://schemas.microsoft.com/office/drawing/2014/main" id="{C5714E73-E9D2-EF48-94E9-D1A7BB2C9E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81728" y="714703"/>
            <a:ext cx="6307048" cy="4119740"/>
          </a:xfrm>
          <a:prstGeom prst="rect">
            <a:avLst/>
          </a:prstGeom>
        </p:spPr>
      </p:pic>
      <p:sp>
        <p:nvSpPr>
          <p:cNvPr id="38" name="Content Placeholder 37">
            <a:extLst>
              <a:ext uri="{FF2B5EF4-FFF2-40B4-BE49-F238E27FC236}">
                <a16:creationId xmlns:a16="http://schemas.microsoft.com/office/drawing/2014/main" id="{77FAAA2D-F394-423A-B629-16C75D33EDA2}"/>
              </a:ext>
            </a:extLst>
          </p:cNvPr>
          <p:cNvSpPr>
            <a:spLocks noGrp="1"/>
          </p:cNvSpPr>
          <p:nvPr>
            <p:ph idx="1"/>
          </p:nvPr>
        </p:nvSpPr>
        <p:spPr>
          <a:xfrm>
            <a:off x="4654296" y="5465379"/>
            <a:ext cx="6894576" cy="761685"/>
          </a:xfrm>
        </p:spPr>
        <p:txBody>
          <a:bodyPr anchor="t">
            <a:normAutofit/>
          </a:bodyPr>
          <a:lstStyle/>
          <a:p>
            <a:pPr marL="0" indent="0" algn="ctr">
              <a:buNone/>
            </a:pPr>
            <a:r>
              <a:rPr lang="en-US" sz="3200" dirty="0"/>
              <a:t>VENNDIAGRAM</a:t>
            </a:r>
          </a:p>
        </p:txBody>
      </p:sp>
    </p:spTree>
    <p:extLst>
      <p:ext uri="{BB962C8B-B14F-4D97-AF65-F5344CB8AC3E}">
        <p14:creationId xmlns:p14="http://schemas.microsoft.com/office/powerpoint/2010/main" val="108385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CDC0823D-1295-0940-B004-3812CDB6D397}"/>
              </a:ext>
            </a:extLst>
          </p:cNvPr>
          <p:cNvPicPr>
            <a:picLocks noGrp="1" noChangeAspect="1"/>
          </p:cNvPicPr>
          <p:nvPr>
            <p:ph idx="1"/>
          </p:nvPr>
        </p:nvPicPr>
        <p:blipFill>
          <a:blip r:embed="rId2"/>
          <a:stretch>
            <a:fillRect/>
          </a:stretch>
        </p:blipFill>
        <p:spPr>
          <a:xfrm>
            <a:off x="543698" y="457200"/>
            <a:ext cx="4086294" cy="5627934"/>
          </a:xfrm>
          <a:prstGeom prst="rect">
            <a:avLst/>
          </a:prstGeom>
        </p:spPr>
      </p:pic>
      <p:sp>
        <p:nvSpPr>
          <p:cNvPr id="13" name="Freeform: Shape 1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8EDC373C-B4A2-6843-913D-9CF202A25AD9}"/>
              </a:ext>
            </a:extLst>
          </p:cNvPr>
          <p:cNvSpPr>
            <a:spLocks noGrp="1"/>
          </p:cNvSpPr>
          <p:nvPr>
            <p:ph type="title"/>
          </p:nvPr>
        </p:nvSpPr>
        <p:spPr>
          <a:xfrm>
            <a:off x="5759354" y="457201"/>
            <a:ext cx="5337270" cy="1150167"/>
          </a:xfrm>
        </p:spPr>
        <p:txBody>
          <a:bodyPr vert="horz" lIns="91440" tIns="45720" rIns="91440" bIns="45720" rtlCol="0" anchor="b">
            <a:normAutofit/>
          </a:bodyPr>
          <a:lstStyle/>
          <a:p>
            <a:r>
              <a:rPr lang="en-US" sz="5400" kern="1200" dirty="0" err="1">
                <a:solidFill>
                  <a:srgbClr val="FFFFFF"/>
                </a:solidFill>
                <a:latin typeface="+mj-lt"/>
                <a:ea typeface="+mj-ea"/>
                <a:cs typeface="+mj-cs"/>
              </a:rPr>
              <a:t>Bellenweb</a:t>
            </a:r>
            <a:endParaRPr lang="en-US" sz="5400" kern="1200" dirty="0">
              <a:solidFill>
                <a:srgbClr val="FFFFFF"/>
              </a:solidFill>
              <a:latin typeface="+mj-lt"/>
              <a:ea typeface="+mj-ea"/>
              <a:cs typeface="+mj-cs"/>
            </a:endParaRPr>
          </a:p>
        </p:txBody>
      </p:sp>
      <p:sp>
        <p:nvSpPr>
          <p:cNvPr id="1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97519586-E84B-E448-9B04-AE43D635A475}"/>
              </a:ext>
            </a:extLst>
          </p:cNvPr>
          <p:cNvSpPr>
            <a:spLocks noGrp="1"/>
          </p:cNvSpPr>
          <p:nvPr>
            <p:ph type="body" sz="half" idx="2"/>
          </p:nvPr>
        </p:nvSpPr>
        <p:spPr>
          <a:xfrm>
            <a:off x="5759354" y="1939518"/>
            <a:ext cx="5461095" cy="4276157"/>
          </a:xfrm>
        </p:spPr>
        <p:txBody>
          <a:bodyPr vert="horz" lIns="91440" tIns="45720" rIns="91440" bIns="45720" rtlCol="0" anchor="t">
            <a:normAutofit/>
          </a:bodyPr>
          <a:lstStyle/>
          <a:p>
            <a:pPr indent="-228600">
              <a:buFont typeface="Arial" panose="020B0604020202020204" pitchFamily="34" charset="0"/>
              <a:buChar char="•"/>
            </a:pPr>
            <a:r>
              <a:rPr lang="en-US" sz="2400" b="1" dirty="0" err="1">
                <a:solidFill>
                  <a:srgbClr val="FFFFFF"/>
                </a:solidFill>
                <a:latin typeface="Abadi" panose="020B0604020104020204" pitchFamily="34" charset="0"/>
              </a:rPr>
              <a:t>Een</a:t>
            </a:r>
            <a:r>
              <a:rPr lang="en-US" sz="2400" b="1" dirty="0">
                <a:solidFill>
                  <a:srgbClr val="FFFFFF"/>
                </a:solidFill>
                <a:latin typeface="Abadi" panose="020B0604020104020204" pitchFamily="34" charset="0"/>
              </a:rPr>
              <a:t> </a:t>
            </a:r>
            <a:r>
              <a:rPr lang="en-US" sz="2400" b="1" dirty="0" err="1">
                <a:solidFill>
                  <a:srgbClr val="FFFFFF"/>
                </a:solidFill>
                <a:latin typeface="Abadi" panose="020B0604020104020204" pitchFamily="34" charset="0"/>
              </a:rPr>
              <a:t>kerngedachte</a:t>
            </a:r>
            <a:r>
              <a:rPr lang="en-US" sz="2400" b="1" dirty="0">
                <a:solidFill>
                  <a:srgbClr val="FFFFFF"/>
                </a:solidFill>
                <a:latin typeface="Abadi" panose="020B0604020104020204" pitchFamily="34" charset="0"/>
              </a:rPr>
              <a:t> met </a:t>
            </a:r>
            <a:r>
              <a:rPr lang="en-US" sz="2400" b="1" dirty="0" err="1">
                <a:solidFill>
                  <a:srgbClr val="FFFFFF"/>
                </a:solidFill>
                <a:latin typeface="Abadi" panose="020B0604020104020204" pitchFamily="34" charset="0"/>
              </a:rPr>
              <a:t>argumenten</a:t>
            </a:r>
            <a:endParaRPr lang="en-US" sz="2400" b="1" dirty="0">
              <a:solidFill>
                <a:srgbClr val="FFFFFF"/>
              </a:solidFill>
              <a:latin typeface="Abadi" panose="020B0604020104020204" pitchFamily="34" charset="0"/>
            </a:endParaRPr>
          </a:p>
          <a:p>
            <a:pPr indent="-228600">
              <a:buFont typeface="Arial" panose="020B0604020202020204" pitchFamily="34" charset="0"/>
              <a:buChar char="•"/>
            </a:pPr>
            <a:endParaRPr lang="en-US" sz="2400" b="1" dirty="0">
              <a:solidFill>
                <a:srgbClr val="FFFFFF"/>
              </a:solidFill>
              <a:latin typeface="Abadi" panose="020B0604020104020204" pitchFamily="34" charset="0"/>
            </a:endParaRPr>
          </a:p>
          <a:p>
            <a:pPr indent="-228600">
              <a:buFont typeface="Arial" panose="020B0604020202020204" pitchFamily="34" charset="0"/>
              <a:buChar char="•"/>
            </a:pPr>
            <a:r>
              <a:rPr lang="en-US" sz="2400" b="1" dirty="0" err="1">
                <a:solidFill>
                  <a:srgbClr val="FFFFFF"/>
                </a:solidFill>
                <a:latin typeface="Abadi" panose="020B0604020104020204" pitchFamily="34" charset="0"/>
              </a:rPr>
              <a:t>Principes</a:t>
            </a:r>
            <a:r>
              <a:rPr lang="en-US" sz="2400" b="1" dirty="0">
                <a:solidFill>
                  <a:srgbClr val="FFFFFF"/>
                </a:solidFill>
                <a:latin typeface="Abadi" panose="020B0604020104020204" pitchFamily="34" charset="0"/>
              </a:rPr>
              <a:t> van het </a:t>
            </a:r>
            <a:r>
              <a:rPr lang="en-US" sz="2400" b="1" dirty="0" err="1">
                <a:solidFill>
                  <a:srgbClr val="FFFFFF"/>
                </a:solidFill>
                <a:latin typeface="Abadi" panose="020B0604020104020204" pitchFamily="34" charset="0"/>
              </a:rPr>
              <a:t>liberalisme</a:t>
            </a:r>
            <a:endParaRPr lang="en-US" sz="2400" b="1" dirty="0">
              <a:solidFill>
                <a:srgbClr val="FFFFFF"/>
              </a:solidFill>
              <a:latin typeface="Abadi" panose="020B0604020104020204" pitchFamily="34" charset="0"/>
            </a:endParaRPr>
          </a:p>
          <a:p>
            <a:pPr indent="-228600">
              <a:buFont typeface="Arial" panose="020B0604020202020204" pitchFamily="34" charset="0"/>
              <a:buChar char="•"/>
            </a:pPr>
            <a:endParaRPr lang="en-US" sz="2400" b="1" dirty="0">
              <a:solidFill>
                <a:srgbClr val="FFFFFF"/>
              </a:solidFill>
              <a:latin typeface="Abadi" panose="020B0604020104020204" pitchFamily="34" charset="0"/>
            </a:endParaRPr>
          </a:p>
          <a:p>
            <a:pPr indent="-228600">
              <a:buFont typeface="Arial" panose="020B0604020202020204" pitchFamily="34" charset="0"/>
              <a:buChar char="•"/>
            </a:pPr>
            <a:r>
              <a:rPr lang="en-US" sz="2400" b="1" dirty="0" err="1">
                <a:solidFill>
                  <a:srgbClr val="FFFFFF"/>
                </a:solidFill>
                <a:latin typeface="Abadi" panose="020B0604020104020204" pitchFamily="34" charset="0"/>
              </a:rPr>
              <a:t>Kenmerken</a:t>
            </a:r>
            <a:r>
              <a:rPr lang="en-US" sz="2400" b="1" dirty="0">
                <a:solidFill>
                  <a:srgbClr val="FFFFFF"/>
                </a:solidFill>
                <a:latin typeface="Abadi" panose="020B0604020104020204" pitchFamily="34" charset="0"/>
              </a:rPr>
              <a:t> van het </a:t>
            </a:r>
            <a:r>
              <a:rPr lang="en-US" sz="2400" b="1" dirty="0" err="1">
                <a:solidFill>
                  <a:srgbClr val="FFFFFF"/>
                </a:solidFill>
                <a:latin typeface="Abadi" panose="020B0604020104020204" pitchFamily="34" charset="0"/>
              </a:rPr>
              <a:t>zonnestelsel</a:t>
            </a:r>
            <a:endParaRPr lang="en-US" sz="2400" b="1" dirty="0">
              <a:solidFill>
                <a:srgbClr val="FFFFFF"/>
              </a:solidFill>
              <a:latin typeface="Abadi" panose="020B0604020104020204" pitchFamily="34" charset="0"/>
            </a:endParaRPr>
          </a:p>
          <a:p>
            <a:pPr indent="-228600">
              <a:buFont typeface="Arial" panose="020B0604020202020204" pitchFamily="34" charset="0"/>
              <a:buChar char="•"/>
            </a:pPr>
            <a:endParaRPr lang="en-US" sz="2400" b="1" dirty="0">
              <a:solidFill>
                <a:srgbClr val="FFFFFF"/>
              </a:solidFill>
              <a:latin typeface="Abadi" panose="020B0604020104020204" pitchFamily="34" charset="0"/>
            </a:endParaRPr>
          </a:p>
          <a:p>
            <a:pPr indent="-228600">
              <a:buFont typeface="Arial" panose="020B0604020202020204" pitchFamily="34" charset="0"/>
              <a:buChar char="•"/>
            </a:pPr>
            <a:r>
              <a:rPr lang="en-US" sz="2400" b="1" dirty="0" err="1">
                <a:solidFill>
                  <a:srgbClr val="FFFFFF"/>
                </a:solidFill>
                <a:latin typeface="Abadi" panose="020B0604020104020204" pitchFamily="34" charset="0"/>
              </a:rPr>
              <a:t>Ingrediënten</a:t>
            </a:r>
            <a:r>
              <a:rPr lang="en-US" sz="2400" b="1" dirty="0">
                <a:solidFill>
                  <a:srgbClr val="FFFFFF"/>
                </a:solidFill>
                <a:latin typeface="Abadi" panose="020B0604020104020204" pitchFamily="34" charset="0"/>
              </a:rPr>
              <a:t> </a:t>
            </a:r>
            <a:r>
              <a:rPr lang="en-US" sz="2400" b="1" dirty="0" err="1">
                <a:solidFill>
                  <a:srgbClr val="FFFFFF"/>
                </a:solidFill>
                <a:latin typeface="Abadi" panose="020B0604020104020204" pitchFamily="34" charset="0"/>
              </a:rPr>
              <a:t>voor</a:t>
            </a:r>
            <a:r>
              <a:rPr lang="en-US" sz="2400" b="1" dirty="0">
                <a:solidFill>
                  <a:srgbClr val="FFFFFF"/>
                </a:solidFill>
                <a:latin typeface="Abadi" panose="020B0604020104020204" pitchFamily="34" charset="0"/>
              </a:rPr>
              <a:t> </a:t>
            </a:r>
            <a:r>
              <a:rPr lang="en-US" sz="2400" b="1" dirty="0" err="1">
                <a:solidFill>
                  <a:srgbClr val="FFFFFF"/>
                </a:solidFill>
                <a:latin typeface="Abadi" panose="020B0604020104020204" pitchFamily="34" charset="0"/>
              </a:rPr>
              <a:t>appeltaart</a:t>
            </a:r>
            <a:endParaRPr lang="en-US" sz="2400" b="1" dirty="0">
              <a:solidFill>
                <a:srgbClr val="FFFFFF"/>
              </a:solidFill>
              <a:latin typeface="Abadi" panose="020B0604020104020204" pitchFamily="34" charset="0"/>
            </a:endParaRPr>
          </a:p>
          <a:p>
            <a:pPr indent="-228600">
              <a:buFont typeface="Arial" panose="020B0604020202020204" pitchFamily="34" charset="0"/>
              <a:buChar char="•"/>
            </a:pPr>
            <a:endParaRPr lang="en-US" sz="2400" b="1" dirty="0">
              <a:solidFill>
                <a:srgbClr val="FFFFFF"/>
              </a:solidFill>
              <a:latin typeface="Abadi" panose="020B0604020104020204" pitchFamily="34" charset="0"/>
            </a:endParaRPr>
          </a:p>
          <a:p>
            <a:pPr indent="-228600">
              <a:buFont typeface="Arial" panose="020B0604020202020204" pitchFamily="34" charset="0"/>
              <a:buChar char="•"/>
            </a:pPr>
            <a:endParaRPr lang="en-US" sz="2400" b="1" dirty="0">
              <a:solidFill>
                <a:srgbClr val="FFFFFF"/>
              </a:solidFill>
              <a:latin typeface="Abadi" panose="020B0604020104020204" pitchFamily="34" charset="0"/>
            </a:endParaRPr>
          </a:p>
          <a:p>
            <a:pPr indent="-228600">
              <a:buFont typeface="Arial" panose="020B0604020202020204" pitchFamily="34" charset="0"/>
              <a:buChar char="•"/>
            </a:pPr>
            <a:endParaRPr lang="en-US" sz="2400" b="1" dirty="0">
              <a:solidFill>
                <a:srgbClr val="FFFFFF"/>
              </a:solidFill>
              <a:latin typeface="Abadi" panose="020B0604020104020204" pitchFamily="34" charset="0"/>
            </a:endParaRPr>
          </a:p>
          <a:p>
            <a:pPr indent="-228600">
              <a:buFont typeface="Arial" panose="020B0604020202020204" pitchFamily="34" charset="0"/>
              <a:buChar char="•"/>
            </a:pPr>
            <a:endParaRPr lang="en-US" sz="2400" b="1" dirty="0">
              <a:solidFill>
                <a:srgbClr val="FFFFFF"/>
              </a:solidFill>
              <a:latin typeface="Abadi" panose="020B0604020104020204" pitchFamily="34" charset="0"/>
            </a:endParaRPr>
          </a:p>
        </p:txBody>
      </p:sp>
    </p:spTree>
    <p:extLst>
      <p:ext uri="{BB962C8B-B14F-4D97-AF65-F5344CB8AC3E}">
        <p14:creationId xmlns:p14="http://schemas.microsoft.com/office/powerpoint/2010/main" val="66038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C48819-EFF7-0842-87EF-1343410A7850}"/>
              </a:ext>
            </a:extLst>
          </p:cNvPr>
          <p:cNvSpPr>
            <a:spLocks noChangeArrowheads="1"/>
          </p:cNvSpPr>
          <p:nvPr/>
        </p:nvSpPr>
        <p:spPr bwMode="auto">
          <a:xfrm>
            <a:off x="4589463"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5">
            <a:extLst>
              <a:ext uri="{FF2B5EF4-FFF2-40B4-BE49-F238E27FC236}">
                <a16:creationId xmlns:a16="http://schemas.microsoft.com/office/drawing/2014/main" id="{C8CAA3EA-5230-B144-A42F-AC7A08D767AC}"/>
              </a:ext>
            </a:extLst>
          </p:cNvPr>
          <p:cNvSpPr>
            <a:spLocks noChangeArrowheads="1"/>
          </p:cNvSpPr>
          <p:nvPr/>
        </p:nvSpPr>
        <p:spPr bwMode="auto">
          <a:xfrm>
            <a:off x="4589463" y="2127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2" name="Tabel 1">
            <a:extLst>
              <a:ext uri="{FF2B5EF4-FFF2-40B4-BE49-F238E27FC236}">
                <a16:creationId xmlns:a16="http://schemas.microsoft.com/office/drawing/2014/main" id="{501D8572-50AB-5C48-809F-CA92E827AB6E}"/>
              </a:ext>
            </a:extLst>
          </p:cNvPr>
          <p:cNvGraphicFramePr>
            <a:graphicFrameLocks noGrp="1"/>
          </p:cNvGraphicFramePr>
          <p:nvPr>
            <p:extLst>
              <p:ext uri="{D42A27DB-BD31-4B8C-83A1-F6EECF244321}">
                <p14:modId xmlns:p14="http://schemas.microsoft.com/office/powerpoint/2010/main" val="222662599"/>
              </p:ext>
            </p:extLst>
          </p:nvPr>
        </p:nvGraphicFramePr>
        <p:xfrm>
          <a:off x="1524000" y="512759"/>
          <a:ext cx="9448800" cy="6354301"/>
        </p:xfrm>
        <a:graphic>
          <a:graphicData uri="http://schemas.openxmlformats.org/drawingml/2006/table">
            <a:tbl>
              <a:tblPr firstRow="1" firstCol="1" bandRow="1">
                <a:tableStyleId>{5C22544A-7EE6-4342-B048-85BDC9FD1C3A}</a:tableStyleId>
              </a:tblPr>
              <a:tblGrid>
                <a:gridCol w="3528950">
                  <a:extLst>
                    <a:ext uri="{9D8B030D-6E8A-4147-A177-3AD203B41FA5}">
                      <a16:colId xmlns:a16="http://schemas.microsoft.com/office/drawing/2014/main" val="15047902"/>
                    </a:ext>
                  </a:extLst>
                </a:gridCol>
                <a:gridCol w="1536263">
                  <a:extLst>
                    <a:ext uri="{9D8B030D-6E8A-4147-A177-3AD203B41FA5}">
                      <a16:colId xmlns:a16="http://schemas.microsoft.com/office/drawing/2014/main" val="363384625"/>
                    </a:ext>
                  </a:extLst>
                </a:gridCol>
                <a:gridCol w="1493242">
                  <a:extLst>
                    <a:ext uri="{9D8B030D-6E8A-4147-A177-3AD203B41FA5}">
                      <a16:colId xmlns:a16="http://schemas.microsoft.com/office/drawing/2014/main" val="2603853209"/>
                    </a:ext>
                  </a:extLst>
                </a:gridCol>
                <a:gridCol w="1492469">
                  <a:extLst>
                    <a:ext uri="{9D8B030D-6E8A-4147-A177-3AD203B41FA5}">
                      <a16:colId xmlns:a16="http://schemas.microsoft.com/office/drawing/2014/main" val="2108941409"/>
                    </a:ext>
                  </a:extLst>
                </a:gridCol>
                <a:gridCol w="1397876">
                  <a:extLst>
                    <a:ext uri="{9D8B030D-6E8A-4147-A177-3AD203B41FA5}">
                      <a16:colId xmlns:a16="http://schemas.microsoft.com/office/drawing/2014/main" val="2663582164"/>
                    </a:ext>
                  </a:extLst>
                </a:gridCol>
              </a:tblGrid>
              <a:tr h="997605">
                <a:tc>
                  <a:txBody>
                    <a:bodyPr/>
                    <a:lstStyle/>
                    <a:p>
                      <a:pPr algn="ctr"/>
                      <a:r>
                        <a:rPr lang="nl-NL" sz="1500">
                          <a:effectLst/>
                        </a:rPr>
                        <a:t>Jaartal</a:t>
                      </a:r>
                    </a:p>
                    <a:p>
                      <a:pPr algn="ctr"/>
                      <a:r>
                        <a:rPr lang="nl-NL" sz="1500">
                          <a:effectLst/>
                        </a:rPr>
                        <a:t>Tijd/periode</a:t>
                      </a:r>
                    </a:p>
                    <a:p>
                      <a:pPr algn="ctr"/>
                      <a:r>
                        <a:rPr lang="nl-NL" sz="1500">
                          <a:effectLst/>
                        </a:rPr>
                        <a:t> </a:t>
                      </a:r>
                    </a:p>
                    <a:p>
                      <a:pPr algn="ctr"/>
                      <a:r>
                        <a:rPr lang="nl-NL" sz="15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dirty="0">
                          <a:effectLst/>
                        </a:rPr>
                        <a:t> </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val="1758499439"/>
                  </a:ext>
                </a:extLst>
              </a:tr>
              <a:tr h="1087749">
                <a:tc>
                  <a:txBody>
                    <a:bodyPr/>
                    <a:lstStyle/>
                    <a:p>
                      <a:pPr algn="ctr"/>
                      <a:r>
                        <a:rPr lang="nl-NL" sz="1500">
                          <a:effectLst/>
                        </a:rPr>
                        <a:t>Waar, in welke plaats?</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endParaRPr>
                    </a:p>
                    <a:p>
                      <a:pPr algn="ctr"/>
                      <a:r>
                        <a:rPr lang="nl-NL" sz="900">
                          <a:effectLst/>
                        </a:rPr>
                        <a:t> </a:t>
                      </a:r>
                      <a:endParaRPr lang="nl-NL" sz="600">
                        <a:effectLst/>
                      </a:endParaRPr>
                    </a:p>
                    <a:p>
                      <a:pPr algn="ctr"/>
                      <a:r>
                        <a:rPr lang="nl-NL" sz="900">
                          <a:effectLst/>
                        </a:rPr>
                        <a:t> </a:t>
                      </a:r>
                      <a:endParaRPr lang="nl-NL" sz="600">
                        <a:effectLst/>
                      </a:endParaRPr>
                    </a:p>
                    <a:p>
                      <a:pPr algn="ctr"/>
                      <a:r>
                        <a:rPr lang="nl-NL" sz="900">
                          <a:effectLst/>
                        </a:rPr>
                        <a:t> </a:t>
                      </a:r>
                      <a:endParaRPr lang="nl-NL" sz="600">
                        <a:effectLst/>
                      </a:endParaRPr>
                    </a:p>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dirty="0">
                          <a:effectLst/>
                        </a:rPr>
                        <a:t> </a:t>
                      </a:r>
                      <a:endParaRPr lang="nl-NL" sz="600" dirty="0">
                        <a:effectLst/>
                      </a:endParaRPr>
                    </a:p>
                    <a:p>
                      <a:pPr algn="ctr"/>
                      <a:r>
                        <a:rPr lang="nl-NL" sz="900" dirty="0">
                          <a:effectLst/>
                        </a:rPr>
                        <a:t> </a:t>
                      </a:r>
                      <a:endParaRPr lang="nl-NL" sz="600" dirty="0">
                        <a:effectLst/>
                      </a:endParaRPr>
                    </a:p>
                    <a:p>
                      <a:pPr algn="ctr"/>
                      <a:r>
                        <a:rPr lang="nl-NL" sz="900" dirty="0">
                          <a:effectLst/>
                        </a:rPr>
                        <a:t> </a:t>
                      </a:r>
                      <a:endParaRPr lang="nl-NL" sz="600" dirty="0">
                        <a:effectLst/>
                      </a:endParaRPr>
                    </a:p>
                    <a:p>
                      <a:pPr algn="ctr"/>
                      <a:r>
                        <a:rPr lang="nl-NL" sz="900" dirty="0">
                          <a:effectLst/>
                        </a:rPr>
                        <a:t> </a:t>
                      </a:r>
                      <a:endParaRPr lang="nl-NL" sz="600" dirty="0">
                        <a:effectLst/>
                      </a:endParaRPr>
                    </a:p>
                    <a:p>
                      <a:pPr algn="ctr"/>
                      <a:r>
                        <a:rPr lang="nl-NL" sz="900" dirty="0">
                          <a:effectLst/>
                        </a:rPr>
                        <a:t> </a:t>
                      </a:r>
                      <a:endParaRPr lang="nl-NL" sz="600" dirty="0">
                        <a:effectLst/>
                      </a:endParaRPr>
                    </a:p>
                    <a:p>
                      <a:pPr algn="ctr"/>
                      <a:r>
                        <a:rPr lang="nl-NL" sz="900" dirty="0">
                          <a:effectLst/>
                        </a:rPr>
                        <a:t> </a:t>
                      </a:r>
                      <a:endParaRPr lang="nl-NL" sz="600" dirty="0">
                        <a:effectLst/>
                      </a:endParaRPr>
                    </a:p>
                    <a:p>
                      <a:r>
                        <a:rPr lang="nl-NL" sz="900" dirty="0">
                          <a:effectLst/>
                        </a:rPr>
                        <a:t> </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val="2163713124"/>
                  </a:ext>
                </a:extLst>
              </a:tr>
              <a:tr h="1240384">
                <a:tc>
                  <a:txBody>
                    <a:bodyPr/>
                    <a:lstStyle/>
                    <a:p>
                      <a:pPr algn="ctr"/>
                      <a:r>
                        <a:rPr lang="nl-NL" sz="1500">
                          <a:effectLst/>
                        </a:rPr>
                        <a:t>Wat gebeurde er?</a:t>
                      </a:r>
                    </a:p>
                    <a:p>
                      <a:pPr algn="ctr"/>
                      <a:r>
                        <a:rPr lang="nl-NL" sz="1500">
                          <a:effectLst/>
                        </a:rPr>
                        <a:t> </a:t>
                      </a:r>
                    </a:p>
                    <a:p>
                      <a:pPr algn="ctr"/>
                      <a:r>
                        <a:rPr lang="nl-NL" sz="1500">
                          <a:effectLst/>
                        </a:rPr>
                        <a:t> </a:t>
                      </a:r>
                    </a:p>
                    <a:p>
                      <a:pPr algn="ctr"/>
                      <a:r>
                        <a:rPr lang="nl-NL" sz="1500">
                          <a:effectLst/>
                        </a:rPr>
                        <a:t> </a:t>
                      </a:r>
                    </a:p>
                    <a:p>
                      <a:pPr algn="ctr"/>
                      <a:r>
                        <a:rPr lang="nl-NL" sz="15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dirty="0">
                          <a:effectLst/>
                        </a:rPr>
                        <a:t> </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val="1472683374"/>
                  </a:ext>
                </a:extLst>
              </a:tr>
              <a:tr h="1240384">
                <a:tc>
                  <a:txBody>
                    <a:bodyPr/>
                    <a:lstStyle/>
                    <a:p>
                      <a:pPr algn="ctr"/>
                      <a:r>
                        <a:rPr lang="nl-NL" sz="1500">
                          <a:effectLst/>
                        </a:rPr>
                        <a:t>Waarom gebeurde het?</a:t>
                      </a:r>
                    </a:p>
                    <a:p>
                      <a:pPr algn="ctr"/>
                      <a:r>
                        <a:rPr lang="nl-NL" sz="1500">
                          <a:effectLst/>
                        </a:rPr>
                        <a:t> </a:t>
                      </a:r>
                    </a:p>
                    <a:p>
                      <a:pPr algn="ctr"/>
                      <a:r>
                        <a:rPr lang="nl-NL" sz="1500">
                          <a:effectLst/>
                        </a:rPr>
                        <a:t> </a:t>
                      </a:r>
                    </a:p>
                    <a:p>
                      <a:pPr algn="ctr"/>
                      <a:r>
                        <a:rPr lang="nl-NL" sz="1500">
                          <a:effectLst/>
                        </a:rPr>
                        <a:t> </a:t>
                      </a:r>
                    </a:p>
                    <a:p>
                      <a:pPr algn="ctr"/>
                      <a:r>
                        <a:rPr lang="nl-NL" sz="15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val="4294715498"/>
                  </a:ext>
                </a:extLst>
              </a:tr>
              <a:tr h="1301397">
                <a:tc>
                  <a:txBody>
                    <a:bodyPr/>
                    <a:lstStyle/>
                    <a:p>
                      <a:pPr algn="ctr"/>
                      <a:r>
                        <a:rPr lang="nl-NL" sz="1500">
                          <a:effectLst/>
                        </a:rPr>
                        <a:t>Bijzonderheden</a:t>
                      </a:r>
                    </a:p>
                    <a:p>
                      <a:pPr algn="ctr"/>
                      <a:r>
                        <a:rPr lang="nl-NL" sz="1500">
                          <a:effectLst/>
                        </a:rPr>
                        <a:t> </a:t>
                      </a:r>
                    </a:p>
                    <a:p>
                      <a:pPr algn="ctr"/>
                      <a:r>
                        <a:rPr lang="nl-NL" sz="1500">
                          <a:effectLst/>
                        </a:rPr>
                        <a:t> </a:t>
                      </a:r>
                    </a:p>
                    <a:p>
                      <a:pPr algn="ctr"/>
                      <a:r>
                        <a:rPr lang="nl-NL" sz="1500">
                          <a:effectLst/>
                        </a:rPr>
                        <a:t> </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val="2149581226"/>
                  </a:ext>
                </a:extLst>
              </a:tr>
              <a:tr h="486782">
                <a:tc>
                  <a:txBody>
                    <a:bodyPr/>
                    <a:lstStyle/>
                    <a:p>
                      <a:pPr algn="ctr"/>
                      <a:r>
                        <a:rPr lang="nl-NL" sz="900">
                          <a:effectLst/>
                        </a:rPr>
                        <a:t> </a:t>
                      </a:r>
                      <a:endParaRPr lang="nl-NL" sz="600">
                        <a:effectLst/>
                      </a:endParaRPr>
                    </a:p>
                    <a:p>
                      <a:pPr algn="ctr"/>
                      <a:r>
                        <a:rPr lang="nl-NL" sz="900">
                          <a:effectLst/>
                        </a:rPr>
                        <a:t> </a:t>
                      </a:r>
                      <a:endParaRPr lang="nl-NL" sz="600">
                        <a:effectLst/>
                      </a:endParaRPr>
                    </a:p>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tc>
                  <a:txBody>
                    <a:bodyPr/>
                    <a:lstStyle/>
                    <a:p>
                      <a:pPr algn="ctr"/>
                      <a:r>
                        <a:rPr lang="nl-NL" sz="900" dirty="0">
                          <a:effectLst/>
                        </a:rPr>
                        <a:t> </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3689" marR="33689" marT="0" marB="0"/>
                </a:tc>
                <a:extLst>
                  <a:ext uri="{0D108BD9-81ED-4DB2-BD59-A6C34878D82A}">
                    <a16:rowId xmlns:a16="http://schemas.microsoft.com/office/drawing/2014/main" val="1126953206"/>
                  </a:ext>
                </a:extLst>
              </a:tr>
            </a:tbl>
          </a:graphicData>
        </a:graphic>
      </p:graphicFrame>
    </p:spTree>
    <p:extLst>
      <p:ext uri="{BB962C8B-B14F-4D97-AF65-F5344CB8AC3E}">
        <p14:creationId xmlns:p14="http://schemas.microsoft.com/office/powerpoint/2010/main" val="160400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1">
            <a:extLst>
              <a:ext uri="{FF2B5EF4-FFF2-40B4-BE49-F238E27FC236}">
                <a16:creationId xmlns:a16="http://schemas.microsoft.com/office/drawing/2014/main" id="{F4778D6D-A4FC-034A-9375-2084B43DAF58}"/>
              </a:ext>
            </a:extLst>
          </p:cNvPr>
          <p:cNvSpPr>
            <a:spLocks noChangeArrowheads="1"/>
          </p:cNvSpPr>
          <p:nvPr/>
        </p:nvSpPr>
        <p:spPr bwMode="auto">
          <a:xfrm>
            <a:off x="1139635" y="911116"/>
            <a:ext cx="3200451" cy="47434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lnSpcReduction="10000"/>
          </a:bodyPr>
          <a:lstStyle/>
          <a:p>
            <a:pPr marR="0" lvl="0" fontAlgn="base">
              <a:lnSpc>
                <a:spcPct val="90000"/>
              </a:lnSpc>
              <a:spcBef>
                <a:spcPct val="0"/>
              </a:spcBef>
              <a:spcAft>
                <a:spcPts val="600"/>
              </a:spcAft>
              <a:buClrTx/>
              <a:buSzTx/>
              <a:tabLst/>
            </a:pPr>
            <a:r>
              <a:rPr kumimoji="0" lang="en-US" altLang="nl-NL" sz="2800" b="0" i="0" u="none" strike="noStrike" cap="none" normalizeH="0" baseline="0" dirty="0" err="1">
                <a:ln>
                  <a:noFill/>
                </a:ln>
                <a:solidFill>
                  <a:srgbClr val="FEFFFF"/>
                </a:solidFill>
                <a:effectLst/>
              </a:rPr>
              <a:t>Vragenmatrix</a:t>
            </a:r>
            <a:endParaRPr kumimoji="0" lang="en-US" altLang="nl-NL" sz="2800" b="0" i="0" u="none" strike="noStrike" cap="none" normalizeH="0" baseline="0" dirty="0">
              <a:ln>
                <a:noFill/>
              </a:ln>
              <a:solidFill>
                <a:srgbClr val="FEFFFF"/>
              </a:solidFill>
              <a:effectLst/>
            </a:endParaRPr>
          </a:p>
          <a:p>
            <a:pPr marR="0" lvl="0" fontAlgn="base">
              <a:lnSpc>
                <a:spcPct val="90000"/>
              </a:lnSpc>
              <a:spcBef>
                <a:spcPct val="0"/>
              </a:spcBef>
              <a:spcAft>
                <a:spcPts val="600"/>
              </a:spcAft>
              <a:buClrTx/>
              <a:buSzTx/>
              <a:tabLst/>
            </a:pPr>
            <a:r>
              <a:rPr lang="en-US" altLang="nl-NL" sz="2200" dirty="0" err="1">
                <a:solidFill>
                  <a:srgbClr val="FEFFFF"/>
                </a:solidFill>
              </a:rPr>
              <a:t>Zelf</a:t>
            </a:r>
            <a:r>
              <a:rPr lang="en-US" altLang="nl-NL" sz="2200" dirty="0">
                <a:solidFill>
                  <a:srgbClr val="FEFFFF"/>
                </a:solidFill>
              </a:rPr>
              <a:t> zo </a:t>
            </a:r>
            <a:r>
              <a:rPr lang="en-US" altLang="nl-NL" sz="2200" dirty="0" err="1">
                <a:solidFill>
                  <a:srgbClr val="FEFFFF"/>
                </a:solidFill>
              </a:rPr>
              <a:t>veel</a:t>
            </a:r>
            <a:r>
              <a:rPr lang="en-US" altLang="nl-NL" sz="2200" dirty="0">
                <a:solidFill>
                  <a:srgbClr val="FEFFFF"/>
                </a:solidFill>
              </a:rPr>
              <a:t> </a:t>
            </a:r>
            <a:r>
              <a:rPr lang="en-US" altLang="nl-NL" sz="2200" dirty="0" err="1">
                <a:solidFill>
                  <a:srgbClr val="FEFFFF"/>
                </a:solidFill>
              </a:rPr>
              <a:t>mogelijk</a:t>
            </a:r>
            <a:r>
              <a:rPr lang="en-US" altLang="nl-NL" sz="2200" dirty="0">
                <a:solidFill>
                  <a:srgbClr val="FEFFFF"/>
                </a:solidFill>
              </a:rPr>
              <a:t> </a:t>
            </a:r>
            <a:r>
              <a:rPr kumimoji="0" lang="en-US" altLang="nl-NL" sz="2200" b="0" i="0" u="none" strike="noStrike" cap="none" normalizeH="0" baseline="0" dirty="0" err="1">
                <a:ln>
                  <a:noFill/>
                </a:ln>
                <a:solidFill>
                  <a:srgbClr val="FEFFFF"/>
                </a:solidFill>
                <a:effectLst/>
              </a:rPr>
              <a:t>een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vragen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genereren</a:t>
            </a:r>
            <a:r>
              <a:rPr kumimoji="0" lang="en-US" altLang="nl-NL" sz="2200" b="0" i="0" u="none" strike="noStrike" cap="none" normalizeH="0" baseline="0" dirty="0">
                <a:ln>
                  <a:noFill/>
                </a:ln>
                <a:solidFill>
                  <a:srgbClr val="FEFFFF"/>
                </a:solidFill>
                <a:effectLst/>
              </a:rPr>
              <a:t> die via de </a:t>
            </a:r>
            <a:r>
              <a:rPr kumimoji="0" lang="en-US" altLang="nl-NL" sz="2200" b="0" i="0" u="none" strike="noStrike" cap="none" normalizeH="0" baseline="0" dirty="0" err="1">
                <a:ln>
                  <a:noFill/>
                </a:ln>
                <a:solidFill>
                  <a:srgbClr val="FEFFFF"/>
                </a:solidFill>
                <a:effectLst/>
              </a:rPr>
              <a:t>tekst</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beantwoord</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kunnen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worden</a:t>
            </a:r>
            <a:r>
              <a:rPr kumimoji="0" lang="en-US" altLang="nl-NL" sz="2200" b="0" i="0" u="none" strike="noStrike" cap="none" normalizeH="0" baseline="0" dirty="0">
                <a:ln>
                  <a:noFill/>
                </a:ln>
                <a:solidFill>
                  <a:srgbClr val="FEFFFF"/>
                </a:solidFill>
                <a:effectLst/>
              </a:rPr>
              <a:t>. </a:t>
            </a:r>
          </a:p>
          <a:p>
            <a:pPr marR="0" lvl="0" fontAlgn="base">
              <a:lnSpc>
                <a:spcPct val="90000"/>
              </a:lnSpc>
              <a:spcBef>
                <a:spcPct val="0"/>
              </a:spcBef>
              <a:spcAft>
                <a:spcPts val="600"/>
              </a:spcAft>
              <a:buClrTx/>
              <a:buSzTx/>
              <a:tabLst/>
            </a:pP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Kies</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een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vraagwoord</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uit</a:t>
            </a:r>
            <a:r>
              <a:rPr kumimoji="0" lang="en-US" altLang="nl-NL" sz="2200" b="0" i="0" u="none" strike="noStrike" cap="none" normalizeH="0" baseline="0" dirty="0">
                <a:ln>
                  <a:noFill/>
                </a:ln>
                <a:solidFill>
                  <a:srgbClr val="FEFFFF"/>
                </a:solidFill>
                <a:effectLst/>
              </a:rPr>
              <a:t> de </a:t>
            </a:r>
            <a:r>
              <a:rPr kumimoji="0" lang="en-US" altLang="nl-NL" sz="2200" b="0" i="0" u="none" strike="noStrike" cap="none" normalizeH="0" baseline="0" dirty="0" err="1">
                <a:ln>
                  <a:noFill/>
                </a:ln>
                <a:solidFill>
                  <a:srgbClr val="FEFFFF"/>
                </a:solidFill>
                <a:effectLst/>
              </a:rPr>
              <a:t>bovenste</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rij</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wie</a:t>
            </a:r>
            <a:r>
              <a:rPr kumimoji="0" lang="en-US" altLang="nl-NL" sz="2200" b="0" i="0" u="none" strike="noStrike" cap="none" normalizeH="0" baseline="0" dirty="0">
                <a:ln>
                  <a:noFill/>
                </a:ln>
                <a:solidFill>
                  <a:srgbClr val="FEFFFF"/>
                </a:solidFill>
                <a:effectLst/>
              </a:rPr>
              <a:t>, wat, </a:t>
            </a:r>
            <a:r>
              <a:rPr kumimoji="0" lang="en-US" altLang="nl-NL" sz="2200" b="0" i="0" u="none" strike="noStrike" cap="none" normalizeH="0" baseline="0" dirty="0" err="1">
                <a:ln>
                  <a:noFill/>
                </a:ln>
                <a:solidFill>
                  <a:srgbClr val="FEFFFF"/>
                </a:solidFill>
                <a:effectLst/>
              </a:rPr>
              <a:t>waar</a:t>
            </a:r>
            <a:r>
              <a:rPr kumimoji="0" lang="en-US" altLang="nl-NL" sz="2200" b="0" i="0" u="none" strike="noStrike" cap="none" normalizeH="0" baseline="0" dirty="0">
                <a:ln>
                  <a:noFill/>
                </a:ln>
                <a:solidFill>
                  <a:srgbClr val="FEFFFF"/>
                </a:solidFill>
                <a:effectLst/>
              </a:rPr>
              <a:t> …) </a:t>
            </a:r>
            <a:r>
              <a:rPr kumimoji="0" lang="en-US" altLang="nl-NL" sz="2200" b="0" i="0" u="none" strike="noStrike" cap="none" normalizeH="0" baseline="0" dirty="0" err="1">
                <a:ln>
                  <a:noFill/>
                </a:ln>
                <a:solidFill>
                  <a:srgbClr val="FEFFFF"/>
                </a:solidFill>
                <a:effectLst/>
              </a:rPr>
              <a:t>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kies</a:t>
            </a:r>
            <a:r>
              <a:rPr kumimoji="0" lang="en-US" altLang="nl-NL" sz="2200" b="0" i="0" u="none" strike="noStrike" cap="none" normalizeH="0" baseline="0" dirty="0">
                <a:ln>
                  <a:noFill/>
                </a:ln>
                <a:solidFill>
                  <a:srgbClr val="FEFFFF"/>
                </a:solidFill>
                <a:effectLst/>
              </a:rPr>
              <a:t> dan </a:t>
            </a:r>
            <a:r>
              <a:rPr kumimoji="0" lang="en-US" altLang="nl-NL" sz="2200" b="0" i="0" u="none" strike="noStrike" cap="none" normalizeH="0" baseline="0" dirty="0" err="1">
                <a:ln>
                  <a:noFill/>
                </a:ln>
                <a:solidFill>
                  <a:srgbClr val="FEFFFF"/>
                </a:solidFill>
                <a:effectLst/>
              </a:rPr>
              <a:t>een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pv</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uit</a:t>
            </a:r>
            <a:r>
              <a:rPr kumimoji="0" lang="en-US" altLang="nl-NL" sz="2200" b="0" i="0" u="none" strike="noStrike" cap="none" normalizeH="0" baseline="0" dirty="0">
                <a:ln>
                  <a:noFill/>
                </a:ln>
                <a:solidFill>
                  <a:srgbClr val="FEFFFF"/>
                </a:solidFill>
                <a:effectLst/>
              </a:rPr>
              <a:t> de </a:t>
            </a:r>
            <a:r>
              <a:rPr kumimoji="0" lang="en-US" altLang="nl-NL" sz="2200" b="0" i="0" u="none" strike="noStrike" cap="none" normalizeH="0" baseline="0" dirty="0" err="1">
                <a:ln>
                  <a:noFill/>
                </a:ln>
                <a:solidFill>
                  <a:srgbClr val="FEFFFF"/>
                </a:solidFill>
                <a:effectLst/>
              </a:rPr>
              <a:t>verticale</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rij</a:t>
            </a:r>
            <a:r>
              <a:rPr kumimoji="0" lang="en-US" altLang="nl-NL" sz="2200" b="0" i="0" u="none" strike="noStrike" cap="none" normalizeH="0" baseline="0" dirty="0">
                <a:ln>
                  <a:noFill/>
                </a:ln>
                <a:solidFill>
                  <a:srgbClr val="FEFFFF"/>
                </a:solidFill>
                <a:effectLst/>
              </a:rPr>
              <a:t>. </a:t>
            </a:r>
          </a:p>
          <a:p>
            <a:pPr marR="0" lvl="0" fontAlgn="base">
              <a:lnSpc>
                <a:spcPct val="90000"/>
              </a:lnSpc>
              <a:spcBef>
                <a:spcPct val="0"/>
              </a:spcBef>
              <a:spcAft>
                <a:spcPts val="600"/>
              </a:spcAft>
              <a:buClrTx/>
              <a:buSzTx/>
              <a:tabLst/>
            </a:pPr>
            <a:r>
              <a:rPr kumimoji="0" lang="en-US" altLang="nl-NL" sz="2200" b="0" i="0" u="none" strike="noStrike" cap="none" normalizeH="0" baseline="0" dirty="0" err="1">
                <a:ln>
                  <a:noFill/>
                </a:ln>
                <a:solidFill>
                  <a:srgbClr val="FEFFFF"/>
                </a:solidFill>
                <a:effectLst/>
              </a:rPr>
              <a:t>Zet</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een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kruis</a:t>
            </a:r>
            <a:r>
              <a:rPr kumimoji="0" lang="en-US" altLang="nl-NL" sz="2200" b="0" i="0" u="none" strike="noStrike" cap="none" normalizeH="0" baseline="0" dirty="0">
                <a:ln>
                  <a:noFill/>
                </a:ln>
                <a:solidFill>
                  <a:srgbClr val="FEFFFF"/>
                </a:solidFill>
                <a:effectLst/>
              </a:rPr>
              <a:t> in het </a:t>
            </a:r>
            <a:r>
              <a:rPr kumimoji="0" lang="en-US" altLang="nl-NL" sz="2200" b="0" i="0" u="none" strike="noStrike" cap="none" normalizeH="0" baseline="0" dirty="0" err="1">
                <a:ln>
                  <a:noFill/>
                </a:ln>
                <a:solidFill>
                  <a:srgbClr val="FEFFFF"/>
                </a:solidFill>
                <a:effectLst/>
              </a:rPr>
              <a:t>vakje</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waar</a:t>
            </a:r>
            <a:r>
              <a:rPr kumimoji="0" lang="en-US" altLang="nl-NL" sz="2200" b="0" i="0" u="none" strike="noStrike" cap="none" normalizeH="0" baseline="0" dirty="0">
                <a:ln>
                  <a:noFill/>
                </a:ln>
                <a:solidFill>
                  <a:srgbClr val="FEFFFF"/>
                </a:solidFill>
                <a:effectLst/>
              </a:rPr>
              <a:t> je </a:t>
            </a:r>
            <a:r>
              <a:rPr kumimoji="0" lang="en-US" altLang="nl-NL" sz="2200" b="0" i="0" u="none" strike="noStrike" cap="none" normalizeH="0" baseline="0" dirty="0" err="1">
                <a:ln>
                  <a:noFill/>
                </a:ln>
                <a:solidFill>
                  <a:srgbClr val="FEFFFF"/>
                </a:solidFill>
                <a:effectLst/>
              </a:rPr>
              <a:t>een</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vraag</a:t>
            </a:r>
            <a:r>
              <a:rPr kumimoji="0" lang="en-US" altLang="nl-NL" sz="2200" b="0" i="0" u="none" strike="noStrike" cap="none" normalizeH="0" baseline="0" dirty="0">
                <a:ln>
                  <a:noFill/>
                </a:ln>
                <a:solidFill>
                  <a:srgbClr val="FEFFFF"/>
                </a:solidFill>
                <a:effectLst/>
              </a:rPr>
              <a:t> over </a:t>
            </a:r>
            <a:r>
              <a:rPr kumimoji="0" lang="en-US" altLang="nl-NL" sz="2200" b="0" i="0" u="none" strike="noStrike" cap="none" normalizeH="0" baseline="0" dirty="0" err="1">
                <a:ln>
                  <a:noFill/>
                </a:ln>
                <a:solidFill>
                  <a:srgbClr val="FEFFFF"/>
                </a:solidFill>
                <a:effectLst/>
              </a:rPr>
              <a:t>hebt</a:t>
            </a:r>
            <a:r>
              <a:rPr kumimoji="0" lang="en-US" altLang="nl-NL" sz="2200" b="0" i="0" u="none" strike="noStrike" cap="none" normalizeH="0" baseline="0" dirty="0">
                <a:ln>
                  <a:noFill/>
                </a:ln>
                <a:solidFill>
                  <a:srgbClr val="FEFFFF"/>
                </a:solidFill>
                <a:effectLst/>
              </a:rPr>
              <a:t> </a:t>
            </a:r>
            <a:r>
              <a:rPr kumimoji="0" lang="en-US" altLang="nl-NL" sz="2200" b="0" i="0" u="none" strike="noStrike" cap="none" normalizeH="0" baseline="0" dirty="0" err="1">
                <a:ln>
                  <a:noFill/>
                </a:ln>
                <a:solidFill>
                  <a:srgbClr val="FEFFFF"/>
                </a:solidFill>
                <a:effectLst/>
              </a:rPr>
              <a:t>gemaakt</a:t>
            </a:r>
            <a:r>
              <a:rPr kumimoji="0" lang="en-US" altLang="nl-NL" sz="2200" b="0" i="0" u="none" strike="noStrike" cap="none" normalizeH="0" baseline="0" dirty="0">
                <a:ln>
                  <a:noFill/>
                </a:ln>
                <a:solidFill>
                  <a:srgbClr val="FEFFFF"/>
                </a:solidFill>
                <a:effectLst/>
              </a:rPr>
              <a:t>.</a:t>
            </a:r>
          </a:p>
          <a:p>
            <a:pPr marR="0" lvl="0" fontAlgn="base">
              <a:lnSpc>
                <a:spcPct val="90000"/>
              </a:lnSpc>
              <a:spcBef>
                <a:spcPct val="0"/>
              </a:spcBef>
              <a:spcAft>
                <a:spcPts val="600"/>
              </a:spcAft>
              <a:buClrTx/>
              <a:buSzTx/>
              <a:tabLst/>
            </a:pPr>
            <a:r>
              <a:rPr lang="en-US" altLang="nl-NL" sz="2200" dirty="0">
                <a:solidFill>
                  <a:srgbClr val="FEFFFF"/>
                </a:solidFill>
              </a:rPr>
              <a:t>Maak zo </a:t>
            </a:r>
            <a:r>
              <a:rPr lang="en-US" altLang="nl-NL" sz="2200" dirty="0" err="1">
                <a:solidFill>
                  <a:srgbClr val="FEFFFF"/>
                </a:solidFill>
              </a:rPr>
              <a:t>veel</a:t>
            </a:r>
            <a:r>
              <a:rPr lang="en-US" altLang="nl-NL" sz="2200" dirty="0">
                <a:solidFill>
                  <a:srgbClr val="FEFFFF"/>
                </a:solidFill>
              </a:rPr>
              <a:t> </a:t>
            </a:r>
            <a:r>
              <a:rPr lang="en-US" altLang="nl-NL" sz="2200" dirty="0" err="1">
                <a:solidFill>
                  <a:srgbClr val="FEFFFF"/>
                </a:solidFill>
              </a:rPr>
              <a:t>mogelijk</a:t>
            </a:r>
            <a:r>
              <a:rPr lang="en-US" altLang="nl-NL" sz="2200" dirty="0">
                <a:solidFill>
                  <a:srgbClr val="FEFFFF"/>
                </a:solidFill>
              </a:rPr>
              <a:t> </a:t>
            </a:r>
            <a:r>
              <a:rPr lang="en-US" altLang="nl-NL" sz="2200" dirty="0" err="1">
                <a:solidFill>
                  <a:srgbClr val="FEFFFF"/>
                </a:solidFill>
              </a:rPr>
              <a:t>vragen</a:t>
            </a:r>
            <a:r>
              <a:rPr lang="en-US" altLang="nl-NL" sz="2200" dirty="0">
                <a:solidFill>
                  <a:srgbClr val="FEFFFF"/>
                </a:solidFill>
              </a:rPr>
              <a:t>!</a:t>
            </a:r>
            <a:endParaRPr kumimoji="0" lang="en-US" altLang="nl-NL" sz="2200" b="0" i="0" u="none" strike="noStrike" cap="none" normalizeH="0" baseline="0" dirty="0">
              <a:ln>
                <a:noFill/>
              </a:ln>
              <a:solidFill>
                <a:srgbClr val="FEFFFF"/>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nl-NL" sz="2200" b="0" i="0" u="none" strike="noStrike" cap="none" normalizeH="0" baseline="0" dirty="0">
              <a:ln>
                <a:noFill/>
              </a:ln>
              <a:solidFill>
                <a:srgbClr val="FEFFFF"/>
              </a:solidFill>
              <a:effectLst/>
            </a:endParaRPr>
          </a:p>
        </p:txBody>
      </p:sp>
      <p:graphicFrame>
        <p:nvGraphicFramePr>
          <p:cNvPr id="2" name="Tabel 1">
            <a:extLst>
              <a:ext uri="{FF2B5EF4-FFF2-40B4-BE49-F238E27FC236}">
                <a16:creationId xmlns:a16="http://schemas.microsoft.com/office/drawing/2014/main" id="{1F752A91-E60C-6349-8D30-26D24671E4B5}"/>
              </a:ext>
            </a:extLst>
          </p:cNvPr>
          <p:cNvGraphicFramePr>
            <a:graphicFrameLocks noGrp="1"/>
          </p:cNvGraphicFramePr>
          <p:nvPr>
            <p:extLst>
              <p:ext uri="{D42A27DB-BD31-4B8C-83A1-F6EECF244321}">
                <p14:modId xmlns:p14="http://schemas.microsoft.com/office/powerpoint/2010/main" val="791114612"/>
              </p:ext>
            </p:extLst>
          </p:nvPr>
        </p:nvGraphicFramePr>
        <p:xfrm>
          <a:off x="4991024" y="373703"/>
          <a:ext cx="6679832" cy="6039454"/>
        </p:xfrm>
        <a:graphic>
          <a:graphicData uri="http://schemas.openxmlformats.org/drawingml/2006/table">
            <a:tbl>
              <a:tblPr firstRow="1" firstCol="1" bandRow="1"/>
              <a:tblGrid>
                <a:gridCol w="1567431">
                  <a:extLst>
                    <a:ext uri="{9D8B030D-6E8A-4147-A177-3AD203B41FA5}">
                      <a16:colId xmlns:a16="http://schemas.microsoft.com/office/drawing/2014/main" val="3193763254"/>
                    </a:ext>
                  </a:extLst>
                </a:gridCol>
                <a:gridCol w="924911">
                  <a:extLst>
                    <a:ext uri="{9D8B030D-6E8A-4147-A177-3AD203B41FA5}">
                      <a16:colId xmlns:a16="http://schemas.microsoft.com/office/drawing/2014/main" val="16062566"/>
                    </a:ext>
                  </a:extLst>
                </a:gridCol>
                <a:gridCol w="823074">
                  <a:extLst>
                    <a:ext uri="{9D8B030D-6E8A-4147-A177-3AD203B41FA5}">
                      <a16:colId xmlns:a16="http://schemas.microsoft.com/office/drawing/2014/main" val="1609913318"/>
                    </a:ext>
                  </a:extLst>
                </a:gridCol>
                <a:gridCol w="827050">
                  <a:extLst>
                    <a:ext uri="{9D8B030D-6E8A-4147-A177-3AD203B41FA5}">
                      <a16:colId xmlns:a16="http://schemas.microsoft.com/office/drawing/2014/main" val="1019996626"/>
                    </a:ext>
                  </a:extLst>
                </a:gridCol>
                <a:gridCol w="871579">
                  <a:extLst>
                    <a:ext uri="{9D8B030D-6E8A-4147-A177-3AD203B41FA5}">
                      <a16:colId xmlns:a16="http://schemas.microsoft.com/office/drawing/2014/main" val="4018135045"/>
                    </a:ext>
                  </a:extLst>
                </a:gridCol>
                <a:gridCol w="979062">
                  <a:extLst>
                    <a:ext uri="{9D8B030D-6E8A-4147-A177-3AD203B41FA5}">
                      <a16:colId xmlns:a16="http://schemas.microsoft.com/office/drawing/2014/main" val="1571803179"/>
                    </a:ext>
                  </a:extLst>
                </a:gridCol>
                <a:gridCol w="686725">
                  <a:extLst>
                    <a:ext uri="{9D8B030D-6E8A-4147-A177-3AD203B41FA5}">
                      <a16:colId xmlns:a16="http://schemas.microsoft.com/office/drawing/2014/main" val="3262388775"/>
                    </a:ext>
                  </a:extLst>
                </a:gridCol>
              </a:tblGrid>
              <a:tr h="185083">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Wat</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Waar</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Wanneer</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Wie</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Waarom</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Hoe</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857366"/>
                  </a:ext>
                </a:extLst>
              </a:tr>
              <a:tr h="768244">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..is</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910954"/>
                  </a:ext>
                </a:extLst>
              </a:tr>
              <a:tr h="768244">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..deed</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dirty="0">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84750"/>
                  </a:ext>
                </a:extLst>
              </a:tr>
              <a:tr h="768244">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..kan</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493362"/>
                  </a:ext>
                </a:extLst>
              </a:tr>
              <a:tr h="768244">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..zou</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408714"/>
                  </a:ext>
                </a:extLst>
              </a:tr>
              <a:tr h="768244">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..zal</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973667"/>
                  </a:ext>
                </a:extLst>
              </a:tr>
              <a:tr h="768244">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..weet/wist</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903298"/>
                  </a:ext>
                </a:extLst>
              </a:tr>
              <a:tr h="768244">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..kan/kon</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683718"/>
                  </a:ext>
                </a:extLst>
              </a:tr>
              <a:tr h="476663">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Kies eigen werkwoord</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nl-NL" sz="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b="0" i="0" u="none" strike="noStrike" dirty="0">
                        <a:effectLst/>
                        <a:latin typeface="Arial" panose="020B0604020202020204" pitchFamily="34" charset="0"/>
                      </a:endParaRPr>
                    </a:p>
                  </a:txBody>
                  <a:tcPr marL="26935" marR="26935" marT="37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413163"/>
                  </a:ext>
                </a:extLst>
              </a:tr>
            </a:tbl>
          </a:graphicData>
        </a:graphic>
      </p:graphicFrame>
    </p:spTree>
    <p:extLst>
      <p:ext uri="{BB962C8B-B14F-4D97-AF65-F5344CB8AC3E}">
        <p14:creationId xmlns:p14="http://schemas.microsoft.com/office/powerpoint/2010/main" val="89541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ijdelijke aanduiding voor inhoud 5">
            <a:extLst>
              <a:ext uri="{FF2B5EF4-FFF2-40B4-BE49-F238E27FC236}">
                <a16:creationId xmlns:a16="http://schemas.microsoft.com/office/drawing/2014/main" id="{3257FB0E-7E7C-364D-952A-EA0E402A1E81}"/>
              </a:ext>
            </a:extLst>
          </p:cNvPr>
          <p:cNvPicPr>
            <a:picLocks noGrp="1" noChangeAspect="1"/>
          </p:cNvPicPr>
          <p:nvPr>
            <p:ph idx="1"/>
          </p:nvPr>
        </p:nvPicPr>
        <p:blipFill>
          <a:blip r:embed="rId2"/>
          <a:stretch>
            <a:fillRect/>
          </a:stretch>
        </p:blipFill>
        <p:spPr>
          <a:xfrm>
            <a:off x="6672649" y="308919"/>
            <a:ext cx="4839686" cy="64665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D289E82-7F91-0F49-B9A5-BB872BB146B1}"/>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	</a:t>
            </a:r>
            <a:r>
              <a:rPr lang="en-US" sz="4400" b="1" kern="1200" dirty="0" err="1">
                <a:solidFill>
                  <a:schemeClr val="tx1"/>
                </a:solidFill>
                <a:latin typeface="+mj-lt"/>
                <a:ea typeface="+mj-ea"/>
                <a:cs typeface="+mj-cs"/>
              </a:rPr>
              <a:t>Vrij</a:t>
            </a:r>
            <a:r>
              <a:rPr lang="en-US" sz="4400" b="1" kern="1200" dirty="0">
                <a:solidFill>
                  <a:schemeClr val="tx1"/>
                </a:solidFill>
                <a:latin typeface="+mj-lt"/>
                <a:ea typeface="+mj-ea"/>
                <a:cs typeface="+mj-cs"/>
              </a:rPr>
              <a:t> </a:t>
            </a:r>
            <a:r>
              <a:rPr lang="en-US" sz="4400" b="1" kern="1200" dirty="0" err="1">
                <a:solidFill>
                  <a:schemeClr val="tx1"/>
                </a:solidFill>
                <a:latin typeface="+mj-lt"/>
                <a:ea typeface="+mj-ea"/>
                <a:cs typeface="+mj-cs"/>
              </a:rPr>
              <a:t>associëren</a:t>
            </a:r>
            <a:endParaRPr lang="en-US" sz="4400" b="1" kern="1200" dirty="0">
              <a:solidFill>
                <a:schemeClr val="tx1"/>
              </a:solidFill>
              <a:latin typeface="+mj-lt"/>
              <a:ea typeface="+mj-ea"/>
              <a:cs typeface="+mj-cs"/>
            </a:endParaRPr>
          </a:p>
        </p:txBody>
      </p:sp>
      <p:sp>
        <p:nvSpPr>
          <p:cNvPr id="4" name="Tijdelijke aanduiding voor tekst 3">
            <a:extLst>
              <a:ext uri="{FF2B5EF4-FFF2-40B4-BE49-F238E27FC236}">
                <a16:creationId xmlns:a16="http://schemas.microsoft.com/office/drawing/2014/main" id="{184B7D88-3EB8-FF49-979A-213AE58DF34F}"/>
              </a:ext>
            </a:extLst>
          </p:cNvPr>
          <p:cNvSpPr>
            <a:spLocks noGrp="1"/>
          </p:cNvSpPr>
          <p:nvPr>
            <p:ph type="body" sz="half" idx="2"/>
          </p:nvPr>
        </p:nvSpPr>
        <p:spPr>
          <a:xfrm>
            <a:off x="838201" y="1502979"/>
            <a:ext cx="5257800" cy="4673984"/>
          </a:xfrm>
        </p:spPr>
        <p:txBody>
          <a:bodyPr vert="horz" lIns="91440" tIns="45720" rIns="91440" bIns="45720" rtlCol="0">
            <a:normAutofit fontScale="92500" lnSpcReduction="10000"/>
          </a:bodyPr>
          <a:lstStyle/>
          <a:p>
            <a:pPr indent="-228600">
              <a:buFont typeface="Arial" panose="020B0604020202020204" pitchFamily="34" charset="0"/>
              <a:buChar char="•"/>
            </a:pPr>
            <a:endParaRPr lang="en-US" dirty="0"/>
          </a:p>
          <a:p>
            <a:r>
              <a:rPr lang="en-US" sz="2400" dirty="0"/>
              <a:t>Kan </a:t>
            </a:r>
            <a:r>
              <a:rPr lang="en-US" sz="2400" dirty="0" err="1"/>
              <a:t>gebruikt</a:t>
            </a:r>
            <a:r>
              <a:rPr lang="en-US" sz="2400" dirty="0"/>
              <a:t> </a:t>
            </a:r>
            <a:r>
              <a:rPr lang="en-US" sz="2400" dirty="0" err="1"/>
              <a:t>worden</a:t>
            </a:r>
            <a:r>
              <a:rPr lang="en-US" sz="2400" dirty="0"/>
              <a:t> </a:t>
            </a:r>
            <a:r>
              <a:rPr lang="en-US" sz="2400" dirty="0" err="1"/>
              <a:t>voor</a:t>
            </a:r>
            <a:r>
              <a:rPr lang="en-US" sz="2400" dirty="0"/>
              <a:t> het </a:t>
            </a:r>
            <a:r>
              <a:rPr lang="en-US" sz="2400" dirty="0" err="1"/>
              <a:t>lezen</a:t>
            </a:r>
            <a:r>
              <a:rPr lang="en-US" sz="2400" dirty="0"/>
              <a:t> van </a:t>
            </a:r>
            <a:r>
              <a:rPr lang="en-US" sz="2400" dirty="0" err="1"/>
              <a:t>een</a:t>
            </a:r>
            <a:r>
              <a:rPr lang="en-US" sz="2400" dirty="0"/>
              <a:t> </a:t>
            </a:r>
            <a:r>
              <a:rPr lang="en-US" sz="2400" dirty="0" err="1"/>
              <a:t>tekst</a:t>
            </a:r>
            <a:r>
              <a:rPr lang="en-US" sz="2400" dirty="0"/>
              <a:t> om het </a:t>
            </a:r>
            <a:r>
              <a:rPr lang="en-US" sz="2400" dirty="0" err="1"/>
              <a:t>mentale</a:t>
            </a:r>
            <a:r>
              <a:rPr lang="en-US" sz="2400" dirty="0"/>
              <a:t> </a:t>
            </a:r>
            <a:r>
              <a:rPr lang="en-US" sz="2400" dirty="0" err="1"/>
              <a:t>plaatje</a:t>
            </a:r>
            <a:r>
              <a:rPr lang="en-US" sz="2400" dirty="0"/>
              <a:t> </a:t>
            </a:r>
            <a:r>
              <a:rPr lang="en-US" sz="2400" dirty="0" err="1"/>
              <a:t>te</a:t>
            </a:r>
            <a:r>
              <a:rPr lang="en-US" sz="2400" dirty="0"/>
              <a:t> </a:t>
            </a:r>
            <a:r>
              <a:rPr lang="en-US" sz="2400" dirty="0" err="1"/>
              <a:t>activeren</a:t>
            </a:r>
            <a:r>
              <a:rPr lang="en-US" sz="2400" dirty="0"/>
              <a:t>:</a:t>
            </a:r>
          </a:p>
          <a:p>
            <a:r>
              <a:rPr lang="en-US" sz="2400" dirty="0" err="1"/>
              <a:t>Schrijf</a:t>
            </a:r>
            <a:r>
              <a:rPr lang="en-US" sz="2400" dirty="0"/>
              <a:t> </a:t>
            </a:r>
            <a:r>
              <a:rPr lang="en-US" sz="2400" dirty="0" err="1"/>
              <a:t>alles</a:t>
            </a:r>
            <a:r>
              <a:rPr lang="en-US" sz="2400" dirty="0"/>
              <a:t> op wat je </a:t>
            </a:r>
            <a:r>
              <a:rPr lang="en-US" sz="2400" dirty="0" err="1"/>
              <a:t>weet</a:t>
            </a:r>
            <a:r>
              <a:rPr lang="en-US" sz="2400" dirty="0"/>
              <a:t> over de 2</a:t>
            </a:r>
            <a:r>
              <a:rPr lang="en-US" sz="2400" baseline="30000" dirty="0"/>
              <a:t>e</a:t>
            </a:r>
            <a:r>
              <a:rPr lang="en-US" sz="2400" dirty="0"/>
              <a:t> WO of </a:t>
            </a:r>
            <a:r>
              <a:rPr lang="en-US" sz="2400" dirty="0" err="1"/>
              <a:t>schrijf</a:t>
            </a:r>
            <a:r>
              <a:rPr lang="en-US" sz="2400" dirty="0"/>
              <a:t> </a:t>
            </a:r>
            <a:r>
              <a:rPr lang="en-US" sz="2400" dirty="0" err="1"/>
              <a:t>alles</a:t>
            </a:r>
            <a:r>
              <a:rPr lang="en-US" sz="2400" dirty="0"/>
              <a:t> op wat je </a:t>
            </a:r>
            <a:r>
              <a:rPr lang="en-US" sz="2400" dirty="0" err="1"/>
              <a:t>weet</a:t>
            </a:r>
            <a:r>
              <a:rPr lang="en-US" sz="2400" dirty="0"/>
              <a:t> over de </a:t>
            </a:r>
            <a:r>
              <a:rPr lang="en-US" sz="2400" dirty="0" err="1"/>
              <a:t>zeespiegel</a:t>
            </a:r>
            <a:endParaRPr lang="en-US" sz="2400" dirty="0"/>
          </a:p>
          <a:p>
            <a:r>
              <a:rPr lang="en-US" sz="2400" dirty="0" err="1"/>
              <a:t>Belangrijk</a:t>
            </a:r>
            <a:r>
              <a:rPr lang="en-US" sz="2400" dirty="0"/>
              <a:t> om </a:t>
            </a:r>
            <a:r>
              <a:rPr lang="en-US" sz="2400" dirty="0" err="1"/>
              <a:t>te</a:t>
            </a:r>
            <a:r>
              <a:rPr lang="en-US" sz="2400" dirty="0"/>
              <a:t> </a:t>
            </a:r>
            <a:r>
              <a:rPr lang="en-US" sz="2400" dirty="0" err="1"/>
              <a:t>bespreken</a:t>
            </a:r>
            <a:r>
              <a:rPr lang="en-US" sz="2400" dirty="0"/>
              <a:t> </a:t>
            </a:r>
            <a:r>
              <a:rPr lang="en-US" sz="2400" dirty="0" err="1"/>
              <a:t>dat</a:t>
            </a:r>
            <a:r>
              <a:rPr lang="en-US" sz="2400" dirty="0"/>
              <a:t> de spin het </a:t>
            </a:r>
            <a:r>
              <a:rPr lang="en-US" sz="2400" i="1" dirty="0" err="1"/>
              <a:t>mentale</a:t>
            </a:r>
            <a:r>
              <a:rPr lang="en-US" sz="2400" i="1" dirty="0"/>
              <a:t> </a:t>
            </a:r>
            <a:r>
              <a:rPr lang="en-US" sz="2400" i="1" dirty="0" err="1"/>
              <a:t>plaatje</a:t>
            </a:r>
            <a:r>
              <a:rPr lang="en-US" sz="2400" i="1" dirty="0"/>
              <a:t> </a:t>
            </a:r>
            <a:r>
              <a:rPr lang="en-US" sz="2400" dirty="0"/>
              <a:t>van de </a:t>
            </a:r>
            <a:r>
              <a:rPr lang="en-US" sz="2400" dirty="0" err="1"/>
              <a:t>lezer</a:t>
            </a:r>
            <a:r>
              <a:rPr lang="en-US" sz="2400" dirty="0"/>
              <a:t> </a:t>
            </a:r>
            <a:r>
              <a:rPr lang="en-US" sz="2400" dirty="0" err="1"/>
              <a:t>vertegenwoordigt</a:t>
            </a:r>
            <a:r>
              <a:rPr lang="en-US" sz="2400" dirty="0"/>
              <a:t> </a:t>
            </a:r>
            <a:r>
              <a:rPr lang="en-US" sz="2400" dirty="0" err="1"/>
              <a:t>en</a:t>
            </a:r>
            <a:r>
              <a:rPr lang="en-US" sz="2400" dirty="0"/>
              <a:t> </a:t>
            </a:r>
            <a:r>
              <a:rPr lang="en-US" sz="2400" dirty="0" err="1"/>
              <a:t>dat</a:t>
            </a:r>
            <a:r>
              <a:rPr lang="en-US" sz="2400" dirty="0"/>
              <a:t> </a:t>
            </a:r>
            <a:r>
              <a:rPr lang="en-US" sz="2400" dirty="0" err="1"/>
              <a:t>dit</a:t>
            </a:r>
            <a:r>
              <a:rPr lang="en-US" sz="2400" dirty="0"/>
              <a:t> </a:t>
            </a:r>
            <a:r>
              <a:rPr lang="en-US" sz="2400" dirty="0" err="1"/>
              <a:t>plaatje</a:t>
            </a:r>
            <a:r>
              <a:rPr lang="en-US" sz="2400" dirty="0"/>
              <a:t> de </a:t>
            </a:r>
            <a:r>
              <a:rPr lang="en-US" sz="2400" dirty="0" err="1"/>
              <a:t>achtergrond</a:t>
            </a:r>
            <a:r>
              <a:rPr lang="en-US" sz="2400" dirty="0"/>
              <a:t> is </a:t>
            </a:r>
            <a:r>
              <a:rPr lang="en-US" sz="2400" dirty="0" err="1"/>
              <a:t>waarmee</a:t>
            </a:r>
            <a:r>
              <a:rPr lang="en-US" sz="2400" dirty="0"/>
              <a:t> je de </a:t>
            </a:r>
            <a:r>
              <a:rPr lang="en-US" sz="2400" dirty="0" err="1"/>
              <a:t>tekst</a:t>
            </a:r>
            <a:r>
              <a:rPr lang="en-US" sz="2400" dirty="0"/>
              <a:t> </a:t>
            </a:r>
            <a:r>
              <a:rPr lang="en-US" sz="2400" dirty="0" err="1"/>
              <a:t>te</a:t>
            </a:r>
            <a:r>
              <a:rPr lang="en-US" sz="2400" dirty="0"/>
              <a:t> </a:t>
            </a:r>
            <a:r>
              <a:rPr lang="en-US" sz="2400" dirty="0" err="1"/>
              <a:t>lijf</a:t>
            </a:r>
            <a:r>
              <a:rPr lang="en-US" sz="2400" dirty="0"/>
              <a:t> </a:t>
            </a:r>
            <a:r>
              <a:rPr lang="en-US" sz="2400" dirty="0" err="1"/>
              <a:t>gaat</a:t>
            </a:r>
            <a:r>
              <a:rPr lang="en-US" sz="2400" dirty="0"/>
              <a:t> … </a:t>
            </a:r>
            <a:r>
              <a:rPr lang="en-US" sz="2400" dirty="0" err="1"/>
              <a:t>en</a:t>
            </a:r>
            <a:r>
              <a:rPr lang="en-US" sz="2400" dirty="0"/>
              <a:t> </a:t>
            </a:r>
            <a:r>
              <a:rPr lang="en-US" sz="2400" dirty="0" err="1"/>
              <a:t>dat</a:t>
            </a:r>
            <a:r>
              <a:rPr lang="en-US" sz="2400" dirty="0"/>
              <a:t> </a:t>
            </a:r>
            <a:r>
              <a:rPr lang="en-US" sz="2400" dirty="0" err="1"/>
              <a:t>dit</a:t>
            </a:r>
            <a:r>
              <a:rPr lang="en-US" sz="2400" dirty="0"/>
              <a:t> </a:t>
            </a:r>
            <a:r>
              <a:rPr lang="en-US" sz="2400" dirty="0" err="1"/>
              <a:t>voor</a:t>
            </a:r>
            <a:r>
              <a:rPr lang="en-US" sz="2400" dirty="0"/>
              <a:t> </a:t>
            </a:r>
            <a:r>
              <a:rPr lang="en-US" sz="2400" dirty="0" err="1"/>
              <a:t>iedereen</a:t>
            </a:r>
            <a:r>
              <a:rPr lang="en-US" sz="2400" dirty="0"/>
              <a:t> </a:t>
            </a:r>
            <a:r>
              <a:rPr lang="en-US" sz="2400" dirty="0" err="1"/>
              <a:t>anders</a:t>
            </a:r>
            <a:r>
              <a:rPr lang="en-US" sz="2400" dirty="0"/>
              <a:t> is.</a:t>
            </a:r>
          </a:p>
          <a:p>
            <a:pPr indent="-228600">
              <a:buFont typeface="Arial" panose="020B0604020202020204" pitchFamily="34" charset="0"/>
              <a:buChar char="•"/>
            </a:pPr>
            <a:endParaRPr lang="en-US" sz="2400" dirty="0"/>
          </a:p>
          <a:p>
            <a:r>
              <a:rPr lang="en-US" sz="2400" dirty="0"/>
              <a:t>Ook </a:t>
            </a:r>
            <a:r>
              <a:rPr lang="en-US" sz="2400" dirty="0" err="1"/>
              <a:t>te</a:t>
            </a:r>
            <a:r>
              <a:rPr lang="en-US" sz="2400" dirty="0"/>
              <a:t> </a:t>
            </a:r>
            <a:r>
              <a:rPr lang="en-US" sz="2400" dirty="0" err="1"/>
              <a:t>gebruiken</a:t>
            </a:r>
            <a:r>
              <a:rPr lang="en-US" sz="2400" dirty="0"/>
              <a:t> </a:t>
            </a:r>
            <a:r>
              <a:rPr lang="en-US" sz="2400" dirty="0" err="1"/>
              <a:t>tijdens</a:t>
            </a:r>
            <a:r>
              <a:rPr lang="en-US" sz="2400" dirty="0"/>
              <a:t> het </a:t>
            </a:r>
            <a:r>
              <a:rPr lang="en-US" sz="2400" dirty="0" err="1"/>
              <a:t>lezen</a:t>
            </a:r>
            <a:r>
              <a:rPr lang="en-US" sz="2400" dirty="0"/>
              <a:t> of </a:t>
            </a:r>
            <a:r>
              <a:rPr lang="en-US" sz="2400" dirty="0" err="1"/>
              <a:t>na</a:t>
            </a:r>
            <a:r>
              <a:rPr lang="en-US" sz="2400" dirty="0"/>
              <a:t> het </a:t>
            </a:r>
            <a:r>
              <a:rPr lang="en-US" sz="2400" dirty="0" err="1"/>
              <a:t>lezen</a:t>
            </a:r>
            <a:r>
              <a:rPr lang="en-US" sz="2400" dirty="0"/>
              <a:t> </a:t>
            </a:r>
            <a:r>
              <a:rPr lang="en-US" sz="2400" dirty="0" err="1"/>
              <a:t>als</a:t>
            </a:r>
            <a:r>
              <a:rPr lang="en-US" sz="2400" dirty="0"/>
              <a:t> (</a:t>
            </a:r>
            <a:r>
              <a:rPr lang="en-US" sz="2400" dirty="0" err="1"/>
              <a:t>zelf</a:t>
            </a:r>
            <a:r>
              <a:rPr lang="en-US" sz="2400" dirty="0"/>
              <a:t>)</a:t>
            </a:r>
            <a:r>
              <a:rPr lang="en-US" sz="2400" dirty="0" err="1"/>
              <a:t>toets</a:t>
            </a:r>
            <a:endParaRPr lang="en-US" sz="2400" dirty="0"/>
          </a:p>
          <a:p>
            <a:pPr indent="-228600">
              <a:buFont typeface="Arial" panose="020B0604020202020204" pitchFamily="34" charset="0"/>
              <a:buChar char="•"/>
            </a:pPr>
            <a:endParaRPr lang="en-US" sz="2400" dirty="0"/>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28505889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637</Words>
  <Application>Microsoft Macintosh PowerPoint</Application>
  <PresentationFormat>Breedbeeld</PresentationFormat>
  <Paragraphs>200</Paragraphs>
  <Slides>16</Slides>
  <Notes>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3" baseType="lpstr">
      <vt:lpstr>Abadi</vt:lpstr>
      <vt:lpstr>Arial</vt:lpstr>
      <vt:lpstr>Calibri</vt:lpstr>
      <vt:lpstr>Calibri Light</vt:lpstr>
      <vt:lpstr>Verdana</vt:lpstr>
      <vt:lpstr>Kantoorthema</vt:lpstr>
      <vt:lpstr>Document</vt:lpstr>
      <vt:lpstr>Het eenvoudige basisschema</vt:lpstr>
      <vt:lpstr>Woordparachute</vt:lpstr>
      <vt:lpstr>Woorden of begrippen met elkaar vergelijken:  Diepere woordkennis door concepten uit te werken (overeenkomsten en verschillen)  Bijvoorbeeld symptomen bij verkoudheid en astma of kenmerken van wol en katoen, regen en sneeuw, islam en christendom, kamperen in een tent vs kamperen in een camper.  Bij zaakvakteksten kan een oefening als dit zorgen voor een betere consolidering van de kennis. </vt:lpstr>
      <vt:lpstr>Kettingreactie</vt:lpstr>
      <vt:lpstr>Het Venndiagram is te gebruiken voor alle teksten waar een vergelijking in voorkomt. De onderwerpen moeten wel ongeveer van de zelfde orde zijn en vergelijkbare aspecten hebben, bijvoorbeeld steden en dorpen.   Of om twee karakters uit een verhaal met elkaar te vergelijken.  Bevordert het analytisch denkvermogen.</vt:lpstr>
      <vt:lpstr>Bellenweb</vt:lpstr>
      <vt:lpstr>PowerPoint-presentatie</vt:lpstr>
      <vt:lpstr>PowerPoint-presentatie</vt:lpstr>
      <vt:lpstr> Vrij associëren</vt:lpstr>
      <vt:lpstr>Mindmap: een onderwerp met meerdere aspecten en kenmerken</vt:lpstr>
      <vt:lpstr>PowerPoint-presentatie</vt:lpstr>
      <vt:lpstr>Woordkennis/concept-uitbreiding</vt:lpstr>
      <vt:lpstr>Uitwerking en vergelijking van personages in een verhaal of boek</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Scholingsbijeenkomst 1: Leesbegrip  De noodzaak van een mentaal model</dc:title>
  <dc:creator>Betty van Dam</dc:creator>
  <cp:lastModifiedBy>Betty van Dam</cp:lastModifiedBy>
  <cp:revision>16</cp:revision>
  <cp:lastPrinted>2021-09-22T08:38:03Z</cp:lastPrinted>
  <dcterms:created xsi:type="dcterms:W3CDTF">2021-06-24T10:15:45Z</dcterms:created>
  <dcterms:modified xsi:type="dcterms:W3CDTF">2023-08-19T14:34:57Z</dcterms:modified>
</cp:coreProperties>
</file>